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5143500" type="screen16x9"/>
  <p:notesSz cx="6858000" cy="9144000"/>
  <p:embeddedFontLst>
    <p:embeddedFont>
      <p:font typeface="Inconsolata" panose="020B0604020202020204" charset="0"/>
      <p:regular r:id="rId44"/>
      <p:bold r:id="rId45"/>
    </p:embeddedFont>
    <p:embeddedFont>
      <p:font typeface="Roboto" panose="020B0604020202020204" charset="0"/>
      <p:regular r:id="rId46"/>
      <p:bold r:id="rId47"/>
      <p:italic r:id="rId48"/>
      <p:boldItalic r:id="rId49"/>
    </p:embeddedFont>
    <p:embeddedFont>
      <p:font typeface="Roboto Light" panose="020B0604020202020204" charset="0"/>
      <p:regular r:id="rId50"/>
      <p:bold r:id="rId51"/>
      <p:italic r:id="rId52"/>
      <p:boldItalic r:id="rId53"/>
    </p:embeddedFont>
    <p:embeddedFont>
      <p:font typeface="Roboto Medium" panose="020B0604020202020204" charset="0"/>
      <p:regular r:id="rId54"/>
      <p:bold r:id="rId55"/>
      <p:italic r:id="rId56"/>
      <p:boldItalic r:id="rId57"/>
    </p:embeddedFont>
    <p:embeddedFont>
      <p:font typeface="Roboto Thin"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6">
          <p15:clr>
            <a:srgbClr val="9AA0A6"/>
          </p15:clr>
        </p15:guide>
        <p15:guide id="2" pos="288">
          <p15:clr>
            <a:srgbClr val="9AA0A6"/>
          </p15:clr>
        </p15:guide>
        <p15:guide id="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252" y="126"/>
      </p:cViewPr>
      <p:guideLst>
        <p:guide orient="horz" pos="426"/>
        <p:guide pos="288"/>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Heartblee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84795e9269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84795e926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g84795e9269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g84795e926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AdobeStock_140084976shutterstock_305758937</a:t>
            </a:r>
            <a:endParaRPr/>
          </a:p>
          <a:p>
            <a:pPr marL="0" lvl="0" indent="0" algn="l" rtl="0">
              <a:spcBef>
                <a:spcPts val="0"/>
              </a:spcBef>
              <a:spcAft>
                <a:spcPts val="0"/>
              </a:spcAft>
              <a:buNone/>
            </a:pPr>
            <a:r>
              <a:rPr lang="en"/>
              <a:t>AdobeStock_52587826AdobeStock_268389310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4795e926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4795e926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g84795e9269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 name="Google Shape;2147;g84795e926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84b47bc5e1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84b47bc5e1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84795e9269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84795e926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84795e9269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84795e926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84795e9269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84795e926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84795e9269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84795e926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7722731619_0_1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7722731619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751df9d789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751df9d789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70cd8998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70cd899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7722731619_0_20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7722731619_0_2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7722731619_0_2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9" name="Google Shape;2219;g7722731619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770cd8998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770cd8998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g7722731619_0_20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5" name="Google Shape;2245;g7722731619_0_2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shutterstock_691864513</a:t>
            </a:r>
            <a:endParaRPr sz="900" i="1">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770cd89980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770cd8998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84b47bc5e1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84b47bc5e1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84b47bc5e1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84b47bc5e1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84b47bc5e1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7" name="Google Shape;2317;g84b47bc5e1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7722731619_0_2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7722731619_0_2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772273161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77227316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770cd89980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770cd89980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770cd8998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770cd8998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770cd8998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770cd8998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770cd89980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770cd8998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7722731619_0_2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7722731619_0_2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770cd8998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1" name="Google Shape;2391;g770cd8998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770cd89980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770cd899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2"/>
        <p:cNvGrpSpPr/>
        <p:nvPr/>
      </p:nvGrpSpPr>
      <p:grpSpPr>
        <a:xfrm>
          <a:off x="0" y="0"/>
          <a:ext cx="0" cy="0"/>
          <a:chOff x="0" y="0"/>
          <a:chExt cx="0" cy="0"/>
        </a:xfrm>
      </p:grpSpPr>
      <p:sp>
        <p:nvSpPr>
          <p:cNvPr id="2403" name="Google Shape;2403;g770cd89980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4" name="Google Shape;2404;g770cd8998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g84b47bc5e1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9" name="Google Shape;2409;g84b47bc5e1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shutterstock_1149661154</a:t>
            </a:r>
            <a:endParaRPr sz="900" i="1">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84b47bc5e1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84b47bc5e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77318cf1b9_2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77318cf1b9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shutterstock_393006970</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84b47bc5e1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6" name="Google Shape;2426;g84b47bc5e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84795e926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84795e926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Wikipedia</a:t>
            </a:r>
            <a:endParaRPr sz="900" i="1">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84795e926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84795e926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shutterstock_189540128</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77318cf1b9_2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77318cf1b9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shutterstock_187369988</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84795e926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84795e926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84795e9269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84795e926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5"/>
        <p:cNvGrpSpPr/>
        <p:nvPr/>
      </p:nvGrpSpPr>
      <p:grpSpPr>
        <a:xfrm>
          <a:off x="0" y="0"/>
          <a:ext cx="0" cy="0"/>
          <a:chOff x="0" y="0"/>
          <a:chExt cx="0" cy="0"/>
        </a:xfrm>
      </p:grpSpPr>
      <p:pic>
        <p:nvPicPr>
          <p:cNvPr id="2026" name="Google Shape;2026;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7" name="Google Shape;2027;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28" name="Google Shape;2028;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29" name="Google Shape;2029;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0"/>
        <p:cNvGrpSpPr/>
        <p:nvPr/>
      </p:nvGrpSpPr>
      <p:grpSpPr>
        <a:xfrm>
          <a:off x="0" y="0"/>
          <a:ext cx="0" cy="0"/>
          <a:chOff x="0" y="0"/>
          <a:chExt cx="0" cy="0"/>
        </a:xfrm>
      </p:grpSpPr>
      <p:sp>
        <p:nvSpPr>
          <p:cNvPr id="2031" name="Google Shape;203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2" name="Google Shape;2032;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hyperlink" Target="https://www.exploit-db.com/searchsploit" TargetMode="External"/><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9.xml"/></Relationships>
</file>

<file path=ppt/slides/_rels/slide19.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19.xml"/><Relationship Id="rId1" Type="http://schemas.openxmlformats.org/officeDocument/2006/relationships/slideLayout" Target="../slideLayouts/slideLayout101.xml"/><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3" Type="http://schemas.openxmlformats.org/officeDocument/2006/relationships/hyperlink" Target="https://dribbble.com/shots/2407734-ID-Theft" TargetMode="External"/><Relationship Id="rId2" Type="http://schemas.openxmlformats.org/officeDocument/2006/relationships/notesSlide" Target="../notesSlides/notesSlide21.xml"/><Relationship Id="rId1" Type="http://schemas.openxmlformats.org/officeDocument/2006/relationships/slideLayout" Target="../slideLayouts/slideLayout58.xml"/><Relationship Id="rId4" Type="http://schemas.openxmlformats.org/officeDocument/2006/relationships/image" Target="../media/image40.gif"/></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5.xml"/><Relationship Id="rId1" Type="http://schemas.openxmlformats.org/officeDocument/2006/relationships/slideLayout" Target="../slideLayouts/slideLayout58.xml"/><Relationship Id="rId4" Type="http://schemas.openxmlformats.org/officeDocument/2006/relationships/hyperlink" Target="https://dribbble.com/shots/8521877-Malware-Scanner-CSS-Animation/attachments/805128?mode=media"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6.xml"/><Relationship Id="rId1" Type="http://schemas.openxmlformats.org/officeDocument/2006/relationships/slideLayout" Target="../slideLayouts/slideLayout58.xml"/><Relationship Id="rId4" Type="http://schemas.openxmlformats.org/officeDocument/2006/relationships/hyperlink" Target="https://dribbble.com/shots/10822300-Hacker-virus-attac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ribbble.com/shots/3986187-Search" TargetMode="External"/><Relationship Id="rId2" Type="http://schemas.openxmlformats.org/officeDocument/2006/relationships/notesSlide" Target="../notesSlides/notesSlide27.xml"/><Relationship Id="rId1" Type="http://schemas.openxmlformats.org/officeDocument/2006/relationships/slideLayout" Target="../slideLayouts/slideLayout58.xml"/><Relationship Id="rId4" Type="http://schemas.openxmlformats.org/officeDocument/2006/relationships/image" Target="../media/image44.gif"/></Relationships>
</file>

<file path=ppt/slides/_rels/slide28.xml.rels><?xml version="1.0" encoding="UTF-8" standalone="yes"?>
<Relationships xmlns="http://schemas.openxmlformats.org/package/2006/relationships"><Relationship Id="rId3" Type="http://schemas.openxmlformats.org/officeDocument/2006/relationships/hyperlink" Target="https://dribbble.com/shots/3299406-Collecting-Data" TargetMode="External"/><Relationship Id="rId2" Type="http://schemas.openxmlformats.org/officeDocument/2006/relationships/notesSlide" Target="../notesSlides/notesSlide28.xml"/><Relationship Id="rId1" Type="http://schemas.openxmlformats.org/officeDocument/2006/relationships/slideLayout" Target="../slideLayouts/slideLayout58.xml"/><Relationship Id="rId4" Type="http://schemas.openxmlformats.org/officeDocument/2006/relationships/image" Target="../media/image45.gif"/></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10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Penetration Testing Day 4</a:t>
            </a:r>
            <a:endParaRPr/>
          </a:p>
        </p:txBody>
      </p:sp>
      <p:sp>
        <p:nvSpPr>
          <p:cNvPr id="2038" name="Google Shape;2038;p106"/>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Metasploit</a:t>
            </a:r>
            <a:endParaRPr>
              <a:latin typeface="Roboto Light"/>
              <a:ea typeface="Roboto Light"/>
              <a:cs typeface="Roboto Light"/>
              <a:sym typeface="Roboto Light"/>
            </a:endParaRPr>
          </a:p>
        </p:txBody>
      </p:sp>
      <p:sp>
        <p:nvSpPr>
          <p:cNvPr id="2039" name="Google Shape;2039;p10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sp>
        <p:nvSpPr>
          <p:cNvPr id="2119" name="Google Shape;2119;p11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Heartbleed and SearchSploit</a:t>
            </a:r>
            <a:endParaRPr/>
          </a:p>
        </p:txBody>
      </p:sp>
      <p:sp>
        <p:nvSpPr>
          <p:cNvPr id="2120" name="Google Shape;2120;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116"/>
          <p:cNvPicPr preferRelativeResize="0"/>
          <p:nvPr/>
        </p:nvPicPr>
        <p:blipFill rotWithShape="1">
          <a:blip r:embed="rId3">
            <a:alphaModFix/>
          </a:blip>
          <a:srcRect/>
          <a:stretch/>
        </p:blipFill>
        <p:spPr>
          <a:xfrm>
            <a:off x="0" y="-12"/>
            <a:ext cx="9144000" cy="5143500"/>
          </a:xfrm>
          <a:prstGeom prst="rect">
            <a:avLst/>
          </a:prstGeom>
          <a:noFill/>
          <a:ln>
            <a:noFill/>
          </a:ln>
        </p:spPr>
      </p:pic>
      <p:sp>
        <p:nvSpPr>
          <p:cNvPr id="2126" name="Google Shape;2126;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Heartbleed Explained</a:t>
            </a:r>
            <a:endParaRPr/>
          </a:p>
        </p:txBody>
      </p:sp>
      <p:sp>
        <p:nvSpPr>
          <p:cNvPr id="2127" name="Google Shape;2127;p116"/>
          <p:cNvSpPr txBox="1"/>
          <p:nvPr/>
        </p:nvSpPr>
        <p:spPr>
          <a:xfrm>
            <a:off x="3157375" y="3425725"/>
            <a:ext cx="29355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Encrypted channel</a:t>
            </a:r>
            <a:endParaRPr>
              <a:latin typeface="Roboto Medium"/>
              <a:ea typeface="Roboto Medium"/>
              <a:cs typeface="Roboto Medium"/>
              <a:sym typeface="Roboto Medium"/>
            </a:endParaRPr>
          </a:p>
        </p:txBody>
      </p:sp>
      <p:sp>
        <p:nvSpPr>
          <p:cNvPr id="2128" name="Google Shape;2128;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
        <p:nvSpPr>
          <p:cNvPr id="2129" name="Google Shape;2129;p116"/>
          <p:cNvSpPr txBox="1">
            <a:spLocks noGrp="1"/>
          </p:cNvSpPr>
          <p:nvPr>
            <p:ph type="subTitle" idx="1"/>
          </p:nvPr>
        </p:nvSpPr>
        <p:spPr>
          <a:xfrm>
            <a:off x="0" y="675975"/>
            <a:ext cx="6634200" cy="840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Clients and servers use OpenSSL to encrypt information </a:t>
            </a:r>
            <a:br>
              <a:rPr lang="en"/>
            </a:br>
            <a:r>
              <a:rPr lang="en"/>
              <a:t>transported across a network.</a:t>
            </a:r>
            <a:endParaRPr/>
          </a:p>
        </p:txBody>
      </p:sp>
      <p:sp>
        <p:nvSpPr>
          <p:cNvPr id="2130" name="Google Shape;2130;p116"/>
          <p:cNvSpPr txBox="1"/>
          <p:nvPr/>
        </p:nvSpPr>
        <p:spPr>
          <a:xfrm>
            <a:off x="3157375" y="2455400"/>
            <a:ext cx="2935500" cy="656100"/>
          </a:xfrm>
          <a:prstGeom prst="rect">
            <a:avLst/>
          </a:prstGeom>
          <a:noFill/>
          <a:ln>
            <a:noFill/>
          </a:ln>
        </p:spPr>
        <p:txBody>
          <a:bodyPr spcFirstLastPara="1" wrap="square" lIns="0" tIns="45700" rIns="0" bIns="0" anchor="t" anchorCtr="0">
            <a:noAutofit/>
          </a:bodyPr>
          <a:lstStyle/>
          <a:p>
            <a:pPr marL="0" lvl="0" indent="0" algn="ctr" rtl="0">
              <a:spcBef>
                <a:spcPts val="0"/>
              </a:spcBef>
              <a:spcAft>
                <a:spcPts val="0"/>
              </a:spcAft>
              <a:buNone/>
            </a:pPr>
            <a:r>
              <a:rPr lang="en" sz="2400">
                <a:solidFill>
                  <a:srgbClr val="6A3114"/>
                </a:solidFill>
                <a:latin typeface="Roboto Medium"/>
                <a:ea typeface="Roboto Medium"/>
                <a:cs typeface="Roboto Medium"/>
                <a:sym typeface="Roboto Medium"/>
              </a:rPr>
              <a:t>Open</a:t>
            </a:r>
            <a:r>
              <a:rPr lang="en" sz="2400" b="1">
                <a:latin typeface="Roboto"/>
                <a:ea typeface="Roboto"/>
                <a:cs typeface="Roboto"/>
                <a:sym typeface="Roboto"/>
              </a:rPr>
              <a:t>SSL</a:t>
            </a:r>
            <a:endParaRPr sz="2400" b="1">
              <a:latin typeface="Roboto"/>
              <a:ea typeface="Roboto"/>
              <a:cs typeface="Roboto"/>
              <a:sym typeface="Roboto"/>
            </a:endParaRPr>
          </a:p>
        </p:txBody>
      </p:sp>
      <p:cxnSp>
        <p:nvCxnSpPr>
          <p:cNvPr id="2131" name="Google Shape;2131;p1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pic>
        <p:nvPicPr>
          <p:cNvPr id="2136" name="Google Shape;2136;p117"/>
          <p:cNvPicPr preferRelativeResize="0"/>
          <p:nvPr/>
        </p:nvPicPr>
        <p:blipFill rotWithShape="1">
          <a:blip r:embed="rId3">
            <a:alphaModFix/>
          </a:blip>
          <a:srcRect/>
          <a:stretch/>
        </p:blipFill>
        <p:spPr>
          <a:xfrm>
            <a:off x="0" y="-12"/>
            <a:ext cx="9144000" cy="5143500"/>
          </a:xfrm>
          <a:prstGeom prst="rect">
            <a:avLst/>
          </a:prstGeom>
          <a:noFill/>
          <a:ln>
            <a:noFill/>
          </a:ln>
        </p:spPr>
      </p:pic>
      <p:cxnSp>
        <p:nvCxnSpPr>
          <p:cNvPr id="2137" name="Google Shape;2137;p1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8" name="Google Shape;2138;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Heartbleed Explained</a:t>
            </a:r>
            <a:endParaRPr/>
          </a:p>
        </p:txBody>
      </p:sp>
      <p:sp>
        <p:nvSpPr>
          <p:cNvPr id="2139" name="Google Shape;2139;p117"/>
          <p:cNvSpPr txBox="1"/>
          <p:nvPr/>
        </p:nvSpPr>
        <p:spPr>
          <a:xfrm>
            <a:off x="457200" y="724075"/>
            <a:ext cx="8431200" cy="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0" name="Google Shape;2140;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
        <p:nvSpPr>
          <p:cNvPr id="2141" name="Google Shape;2141;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During this process, the client also sends </a:t>
            </a:r>
            <a:r>
              <a:rPr lang="en" b="1"/>
              <a:t>heartbeats</a:t>
            </a:r>
            <a:r>
              <a:rPr lang="en"/>
              <a:t> to servers. </a:t>
            </a:r>
            <a:br>
              <a:rPr lang="en"/>
            </a:br>
            <a:r>
              <a:rPr lang="en"/>
              <a:t>These heartbeats are essentially a call-and-response to </a:t>
            </a:r>
            <a:br>
              <a:rPr lang="en"/>
            </a:br>
            <a:r>
              <a:rPr lang="en"/>
              <a:t>make sure that the connection to the server is still alive.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142" name="Google Shape;2142;p117"/>
          <p:cNvSpPr txBox="1"/>
          <p:nvPr/>
        </p:nvSpPr>
        <p:spPr>
          <a:xfrm>
            <a:off x="3157375" y="3425725"/>
            <a:ext cx="2935500" cy="226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Unencrypted channel</a:t>
            </a:r>
            <a:endParaRPr>
              <a:latin typeface="Roboto Medium"/>
              <a:ea typeface="Roboto Medium"/>
              <a:cs typeface="Roboto Medium"/>
              <a:sym typeface="Roboto Medium"/>
            </a:endParaRPr>
          </a:p>
        </p:txBody>
      </p:sp>
      <p:sp>
        <p:nvSpPr>
          <p:cNvPr id="2143" name="Google Shape;2143;p117"/>
          <p:cNvSpPr txBox="1"/>
          <p:nvPr/>
        </p:nvSpPr>
        <p:spPr>
          <a:xfrm>
            <a:off x="3157375" y="3111625"/>
            <a:ext cx="778800" cy="22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Respond</a:t>
            </a:r>
            <a:endParaRPr>
              <a:latin typeface="Roboto Medium"/>
              <a:ea typeface="Roboto Medium"/>
              <a:cs typeface="Roboto Medium"/>
              <a:sym typeface="Roboto Medium"/>
            </a:endParaRPr>
          </a:p>
        </p:txBody>
      </p:sp>
      <p:sp>
        <p:nvSpPr>
          <p:cNvPr id="2144" name="Google Shape;2144;p117"/>
          <p:cNvSpPr txBox="1"/>
          <p:nvPr/>
        </p:nvSpPr>
        <p:spPr>
          <a:xfrm>
            <a:off x="3157375" y="2552125"/>
            <a:ext cx="778800" cy="22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Call</a:t>
            </a:r>
            <a:endParaRPr>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8"/>
        <p:cNvGrpSpPr/>
        <p:nvPr/>
      </p:nvGrpSpPr>
      <p:grpSpPr>
        <a:xfrm>
          <a:off x="0" y="0"/>
          <a:ext cx="0" cy="0"/>
          <a:chOff x="0" y="0"/>
          <a:chExt cx="0" cy="0"/>
        </a:xfrm>
      </p:grpSpPr>
      <p:pic>
        <p:nvPicPr>
          <p:cNvPr id="2149" name="Google Shape;2149;p118"/>
          <p:cNvPicPr preferRelativeResize="0"/>
          <p:nvPr/>
        </p:nvPicPr>
        <p:blipFill rotWithShape="1">
          <a:blip r:embed="rId3">
            <a:alphaModFix/>
          </a:blip>
          <a:srcRect/>
          <a:stretch/>
        </p:blipFill>
        <p:spPr>
          <a:xfrm>
            <a:off x="0" y="-12"/>
            <a:ext cx="9144000" cy="5143500"/>
          </a:xfrm>
          <a:prstGeom prst="rect">
            <a:avLst/>
          </a:prstGeom>
          <a:noFill/>
          <a:ln>
            <a:noFill/>
          </a:ln>
        </p:spPr>
      </p:pic>
      <p:cxnSp>
        <p:nvCxnSpPr>
          <p:cNvPr id="2150" name="Google Shape;2150;p1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1" name="Google Shape;2151;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Heartbleed Explained</a:t>
            </a:r>
            <a:endParaRPr/>
          </a:p>
        </p:txBody>
      </p:sp>
      <p:sp>
        <p:nvSpPr>
          <p:cNvPr id="2152" name="Google Shape;2152;p118"/>
          <p:cNvSpPr txBox="1"/>
          <p:nvPr/>
        </p:nvSpPr>
        <p:spPr>
          <a:xfrm>
            <a:off x="457200" y="724075"/>
            <a:ext cx="8431200" cy="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2153" name="Google Shape;2153;p118"/>
          <p:cNvGrpSpPr/>
          <p:nvPr/>
        </p:nvGrpSpPr>
        <p:grpSpPr>
          <a:xfrm>
            <a:off x="3085275" y="3499375"/>
            <a:ext cx="3520500" cy="975600"/>
            <a:chOff x="3556450" y="3565750"/>
            <a:chExt cx="3520500" cy="975600"/>
          </a:xfrm>
        </p:grpSpPr>
        <p:sp>
          <p:nvSpPr>
            <p:cNvPr id="2154" name="Google Shape;2154;p118"/>
            <p:cNvSpPr/>
            <p:nvPr/>
          </p:nvSpPr>
          <p:spPr>
            <a:xfrm>
              <a:off x="3556450" y="3565750"/>
              <a:ext cx="3520500" cy="975600"/>
            </a:xfrm>
            <a:prstGeom prst="rect">
              <a:avLst/>
            </a:prstGeom>
            <a:solidFill>
              <a:srgbClr val="000000"/>
            </a:solidFill>
            <a:ln w="76200" cap="flat" cmpd="sng">
              <a:solidFill>
                <a:srgbClr val="8CC54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900">
                <a:solidFill>
                  <a:srgbClr val="00FF00"/>
                </a:solidFill>
                <a:latin typeface="Inconsolata"/>
                <a:ea typeface="Inconsolata"/>
                <a:cs typeface="Inconsolata"/>
                <a:sym typeface="Inconsolata"/>
              </a:endParaRPr>
            </a:p>
            <a:p>
              <a:pPr marL="0" lvl="0" indent="0" algn="l" rtl="0">
                <a:lnSpc>
                  <a:spcPct val="115000"/>
                </a:lnSpc>
                <a:spcBef>
                  <a:spcPts val="0"/>
                </a:spcBef>
                <a:spcAft>
                  <a:spcPts val="0"/>
                </a:spcAft>
                <a:buNone/>
              </a:pPr>
              <a:r>
                <a:rPr lang="en" sz="900">
                  <a:solidFill>
                    <a:srgbClr val="00FF00"/>
                  </a:solidFill>
                  <a:latin typeface="Inconsolata"/>
                  <a:ea typeface="Inconsolata"/>
                  <a:cs typeface="Inconsolata"/>
                  <a:sym typeface="Inconsolata"/>
                </a:rPr>
                <a:t>……F……………………………………!…………………8………9………………………………………..</a:t>
              </a:r>
              <a:endParaRPr sz="900">
                <a:solidFill>
                  <a:srgbClr val="00FF00"/>
                </a:solidFill>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r>
                <a:rPr lang="en" sz="900">
                  <a:solidFill>
                    <a:srgbClr val="00FF00"/>
                  </a:solidFill>
                  <a:latin typeface="Inconsolata"/>
                  <a:ea typeface="Inconsolata"/>
                  <a:cs typeface="Inconsolata"/>
                  <a:sym typeface="Inconsolata"/>
                </a:rPr>
                <a:t>Content-Type:application/x-ww-form-urlencoded……………………………………………………………………….user=anderson&amp;password=ilovedogs……………………d…………xc…………+……s………y……………)……………s……[………………f……………h……………………………………………………………%…………………67…………(………(……3………………………………………f……………………………$………………c…………………………z…………*………x………...</a:t>
              </a:r>
              <a:endParaRPr sz="900">
                <a:solidFill>
                  <a:srgbClr val="00FF00"/>
                </a:solidFill>
                <a:latin typeface="Inconsolata"/>
                <a:ea typeface="Inconsolata"/>
                <a:cs typeface="Inconsolata"/>
                <a:sym typeface="Inconsolata"/>
              </a:endParaRPr>
            </a:p>
            <a:p>
              <a:pPr marL="0" lvl="0" indent="0" algn="l" rtl="0">
                <a:spcBef>
                  <a:spcPts val="0"/>
                </a:spcBef>
                <a:spcAft>
                  <a:spcPts val="0"/>
                </a:spcAft>
                <a:buNone/>
              </a:pPr>
              <a:endParaRPr/>
            </a:p>
          </p:txBody>
        </p:sp>
        <p:sp>
          <p:nvSpPr>
            <p:cNvPr id="2155" name="Google Shape;2155;p118"/>
            <p:cNvSpPr/>
            <p:nvPr/>
          </p:nvSpPr>
          <p:spPr>
            <a:xfrm>
              <a:off x="4328800" y="3856600"/>
              <a:ext cx="2115300" cy="1851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6" name="Google Shape;2156;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
        <p:nvSpPr>
          <p:cNvPr id="2157" name="Google Shape;2157;p118"/>
          <p:cNvSpPr txBox="1"/>
          <p:nvPr/>
        </p:nvSpPr>
        <p:spPr>
          <a:xfrm>
            <a:off x="3157375" y="3111625"/>
            <a:ext cx="778800" cy="22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Respond</a:t>
            </a:r>
            <a:endParaRPr>
              <a:latin typeface="Roboto Medium"/>
              <a:ea typeface="Roboto Medium"/>
              <a:cs typeface="Roboto Medium"/>
              <a:sym typeface="Roboto Medium"/>
            </a:endParaRPr>
          </a:p>
        </p:txBody>
      </p:sp>
      <p:sp>
        <p:nvSpPr>
          <p:cNvPr id="2158" name="Google Shape;2158;p118"/>
          <p:cNvSpPr txBox="1"/>
          <p:nvPr/>
        </p:nvSpPr>
        <p:spPr>
          <a:xfrm>
            <a:off x="3157375" y="2552125"/>
            <a:ext cx="778800" cy="22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Call</a:t>
            </a:r>
            <a:endParaRPr>
              <a:latin typeface="Roboto Medium"/>
              <a:ea typeface="Roboto Medium"/>
              <a:cs typeface="Roboto Medium"/>
              <a:sym typeface="Roboto Medium"/>
            </a:endParaRPr>
          </a:p>
        </p:txBody>
      </p:sp>
      <p:sp>
        <p:nvSpPr>
          <p:cNvPr id="2159" name="Google Shape;2159;p118"/>
          <p:cNvSpPr txBox="1">
            <a:spLocks noGrp="1"/>
          </p:cNvSpPr>
          <p:nvPr>
            <p:ph type="subTitle" idx="1"/>
          </p:nvPr>
        </p:nvSpPr>
        <p:spPr>
          <a:xfrm>
            <a:off x="0" y="675975"/>
            <a:ext cx="9144000" cy="1543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50"/>
              <a:t>An attacker can trick the server into supplying larger dumps of </a:t>
            </a:r>
            <a:br>
              <a:rPr lang="en" sz="1750"/>
            </a:br>
            <a:r>
              <a:rPr lang="en" sz="1750"/>
              <a:t>data from its own RAM to “buffer” the message. This memory </a:t>
            </a:r>
            <a:br>
              <a:rPr lang="en" sz="1750"/>
            </a:br>
            <a:r>
              <a:rPr lang="en" sz="1750"/>
              <a:t>can be useless padding sent during transmissions. </a:t>
            </a:r>
            <a:endParaRPr sz="1750"/>
          </a:p>
          <a:p>
            <a:pPr marL="0" lvl="0" indent="0" algn="l" rtl="0">
              <a:spcBef>
                <a:spcPts val="1000"/>
              </a:spcBef>
              <a:spcAft>
                <a:spcPts val="1000"/>
              </a:spcAft>
              <a:buNone/>
            </a:pPr>
            <a:r>
              <a:rPr lang="en" sz="1750">
                <a:solidFill>
                  <a:schemeClr val="dk1"/>
                </a:solidFill>
              </a:rPr>
              <a:t>Or, it can include valuable payloads, like private encryption </a:t>
            </a:r>
            <a:br>
              <a:rPr lang="en" sz="1750">
                <a:solidFill>
                  <a:schemeClr val="dk1"/>
                </a:solidFill>
              </a:rPr>
            </a:br>
            <a:r>
              <a:rPr lang="en" sz="1750">
                <a:solidFill>
                  <a:schemeClr val="dk1"/>
                </a:solidFill>
              </a:rPr>
              <a:t>keys or user credentials.</a:t>
            </a:r>
            <a:endParaRPr sz="17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pic>
        <p:nvPicPr>
          <p:cNvPr id="2164" name="Google Shape;2164;p119"/>
          <p:cNvPicPr preferRelativeResize="0"/>
          <p:nvPr/>
        </p:nvPicPr>
        <p:blipFill>
          <a:blip r:embed="rId3">
            <a:alphaModFix/>
          </a:blip>
          <a:stretch>
            <a:fillRect/>
          </a:stretch>
        </p:blipFill>
        <p:spPr>
          <a:xfrm>
            <a:off x="0" y="0"/>
            <a:ext cx="9144000" cy="5143505"/>
          </a:xfrm>
          <a:prstGeom prst="rect">
            <a:avLst/>
          </a:prstGeom>
          <a:noFill/>
          <a:ln>
            <a:noFill/>
          </a:ln>
        </p:spPr>
      </p:pic>
      <p:sp>
        <p:nvSpPr>
          <p:cNvPr id="2165" name="Google Shape;2165;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14</a:t>
            </a:fld>
            <a:endParaRPr sz="600">
              <a:solidFill>
                <a:srgbClr val="FFFFFF"/>
              </a:solidFill>
            </a:endParaRPr>
          </a:p>
        </p:txBody>
      </p:sp>
      <p:sp>
        <p:nvSpPr>
          <p:cNvPr id="2166" name="Google Shape;2166;p119"/>
          <p:cNvSpPr txBox="1">
            <a:spLocks noGrp="1"/>
          </p:cNvSpPr>
          <p:nvPr>
            <p:ph type="title"/>
          </p:nvPr>
        </p:nvSpPr>
        <p:spPr>
          <a:xfrm>
            <a:off x="3600775" y="1617000"/>
            <a:ext cx="4860000" cy="1331400"/>
          </a:xfrm>
          <a:prstGeom prst="rect">
            <a:avLst/>
          </a:prstGeom>
        </p:spPr>
        <p:txBody>
          <a:bodyPr spcFirstLastPara="1" wrap="square" lIns="457200" tIns="182875" rIns="274300" bIns="91425" anchor="t" anchorCtr="0">
            <a:noAutofit/>
          </a:bodyPr>
          <a:lstStyle/>
          <a:p>
            <a:pPr marL="0" lvl="0" indent="0" algn="l" rtl="0">
              <a:spcBef>
                <a:spcPts val="0"/>
              </a:spcBef>
              <a:spcAft>
                <a:spcPts val="1000"/>
              </a:spcAft>
              <a:buClr>
                <a:schemeClr val="dk1"/>
              </a:buClr>
              <a:buSzPts val="1100"/>
              <a:buFont typeface="Arial"/>
              <a:buNone/>
            </a:pPr>
            <a:r>
              <a:rPr lang="en" sz="2300">
                <a:solidFill>
                  <a:srgbClr val="FFF2CC"/>
                </a:solidFill>
                <a:latin typeface="Roboto"/>
                <a:ea typeface="Roboto"/>
                <a:cs typeface="Roboto"/>
                <a:sym typeface="Roboto"/>
              </a:rPr>
              <a:t>Now we will demonstrate how to scan for more vulnerabilities.</a:t>
            </a:r>
            <a:endParaRPr sz="2300">
              <a:solidFill>
                <a:srgbClr val="FFF2CC"/>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70"/>
        <p:cNvGrpSpPr/>
        <p:nvPr/>
      </p:nvGrpSpPr>
      <p:grpSpPr>
        <a:xfrm>
          <a:off x="0" y="0"/>
          <a:ext cx="0" cy="0"/>
          <a:chOff x="0" y="0"/>
          <a:chExt cx="0" cy="0"/>
        </a:xfrm>
      </p:grpSpPr>
      <p:sp>
        <p:nvSpPr>
          <p:cNvPr id="2171" name="Google Shape;2171;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Heartbleed Demo</a:t>
            </a:r>
            <a:endParaRPr/>
          </a:p>
        </p:txBody>
      </p:sp>
      <p:sp>
        <p:nvSpPr>
          <p:cNvPr id="2172" name="Google Shape;2172;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
        <p:nvSpPr>
          <p:cNvPr id="2173" name="Google Shape;2173;p120"/>
          <p:cNvSpPr txBox="1">
            <a:spLocks noGrp="1"/>
          </p:cNvSpPr>
          <p:nvPr>
            <p:ph type="subTitle" idx="1"/>
          </p:nvPr>
        </p:nvSpPr>
        <p:spPr>
          <a:xfrm>
            <a:off x="0" y="675975"/>
            <a:ext cx="9144000" cy="364800"/>
          </a:xfrm>
          <a:prstGeom prst="rect">
            <a:avLst/>
          </a:prstGeom>
        </p:spPr>
        <p:txBody>
          <a:bodyPr spcFirstLastPara="1" wrap="square" lIns="457200" tIns="91425" rIns="91425" bIns="91425" anchor="t" anchorCtr="0">
            <a:noAutofit/>
          </a:bodyPr>
          <a:lstStyle/>
          <a:p>
            <a:pPr marL="0" lvl="0" indent="0" algn="l" rtl="0">
              <a:spcBef>
                <a:spcPts val="0"/>
              </a:spcBef>
              <a:spcAft>
                <a:spcPts val="0"/>
              </a:spcAft>
              <a:buNone/>
            </a:pPr>
            <a:r>
              <a:rPr lang="en"/>
              <a:t>Last week we used SearchSploit to show all available scripts, with minor filtering. </a:t>
            </a:r>
            <a:br>
              <a:rPr lang="en"/>
            </a:br>
            <a:r>
              <a:rPr lang="en"/>
              <a:t>In this demonstration, we will create more customized searches using SearchSploit.</a:t>
            </a:r>
            <a:endParaRPr/>
          </a:p>
        </p:txBody>
      </p:sp>
      <p:sp>
        <p:nvSpPr>
          <p:cNvPr id="2174" name="Google Shape;2174;p120"/>
          <p:cNvSpPr txBox="1"/>
          <p:nvPr/>
        </p:nvSpPr>
        <p:spPr>
          <a:xfrm>
            <a:off x="-12300" y="4916650"/>
            <a:ext cx="59313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r>
              <a:rPr lang="en" sz="700" u="sng">
                <a:solidFill>
                  <a:srgbClr val="FFFFFF"/>
                </a:solidFill>
                <a:hlinkClick r:id="rId3">
                  <a:extLst>
                    <a:ext uri="{A12FA001-AC4F-418D-AE19-62706E023703}">
                      <ahyp:hlinkClr xmlns:ahyp="http://schemas.microsoft.com/office/drawing/2018/hyperlinkcolor" val="tx"/>
                    </a:ext>
                  </a:extLst>
                </a:hlinkClick>
              </a:rPr>
              <a:t>(exploit-db.com)</a:t>
            </a:r>
            <a:endParaRPr sz="700">
              <a:solidFill>
                <a:srgbClr val="FFFFFF"/>
              </a:solidFill>
            </a:endParaRPr>
          </a:p>
        </p:txBody>
      </p:sp>
      <p:pic>
        <p:nvPicPr>
          <p:cNvPr id="2175" name="Google Shape;2175;p120"/>
          <p:cNvPicPr preferRelativeResize="0"/>
          <p:nvPr/>
        </p:nvPicPr>
        <p:blipFill rotWithShape="1">
          <a:blip r:embed="rId4">
            <a:alphaModFix/>
          </a:blip>
          <a:srcRect t="2695"/>
          <a:stretch/>
        </p:blipFill>
        <p:spPr>
          <a:xfrm>
            <a:off x="457200" y="1612275"/>
            <a:ext cx="8432176" cy="2347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71"/>
                                        </p:tgtEl>
                                        <p:attrNameLst>
                                          <p:attrName>style.visibility</p:attrName>
                                        </p:attrNameLst>
                                      </p:cBhvr>
                                      <p:to>
                                        <p:strVal val="visible"/>
                                      </p:to>
                                    </p:set>
                                    <p:animEffect transition="in" filter="fade">
                                      <p:cBhvr>
                                        <p:cTn id="7" dur="1000"/>
                                        <p:tgtEl>
                                          <p:spTgt spid="2171"/>
                                        </p:tgtEl>
                                      </p:cBhvr>
                                    </p:animEffect>
                                  </p:childTnLst>
                                </p:cTn>
                              </p:par>
                              <p:par>
                                <p:cTn id="8" presetID="10" presetClass="entr" presetSubtype="0" fill="hold" nodeType="withEffect">
                                  <p:stCondLst>
                                    <p:cond delay="0"/>
                                  </p:stCondLst>
                                  <p:childTnLst>
                                    <p:set>
                                      <p:cBhvr>
                                        <p:cTn id="9" dur="1" fill="hold">
                                          <p:stCondLst>
                                            <p:cond delay="0"/>
                                          </p:stCondLst>
                                        </p:cTn>
                                        <p:tgtEl>
                                          <p:spTgt spid="2172"/>
                                        </p:tgtEl>
                                        <p:attrNameLst>
                                          <p:attrName>style.visibility</p:attrName>
                                        </p:attrNameLst>
                                      </p:cBhvr>
                                      <p:to>
                                        <p:strVal val="visible"/>
                                      </p:to>
                                    </p:set>
                                    <p:animEffect transition="in" filter="fade">
                                      <p:cBhvr>
                                        <p:cTn id="10" dur="1000"/>
                                        <p:tgtEl>
                                          <p:spTgt spid="2172"/>
                                        </p:tgtEl>
                                      </p:cBhvr>
                                    </p:animEffect>
                                  </p:childTnLst>
                                </p:cTn>
                              </p:par>
                              <p:par>
                                <p:cTn id="11" presetID="10" presetClass="entr" presetSubtype="0" fill="hold" nodeType="withEffect">
                                  <p:stCondLst>
                                    <p:cond delay="0"/>
                                  </p:stCondLst>
                                  <p:childTnLst>
                                    <p:set>
                                      <p:cBhvr>
                                        <p:cTn id="12" dur="1" fill="hold">
                                          <p:stCondLst>
                                            <p:cond delay="0"/>
                                          </p:stCondLst>
                                        </p:cTn>
                                        <p:tgtEl>
                                          <p:spTgt spid="2173"/>
                                        </p:tgtEl>
                                        <p:attrNameLst>
                                          <p:attrName>style.visibility</p:attrName>
                                        </p:attrNameLst>
                                      </p:cBhvr>
                                      <p:to>
                                        <p:strVal val="visible"/>
                                      </p:to>
                                    </p:set>
                                    <p:animEffect transition="in" filter="fade">
                                      <p:cBhvr>
                                        <p:cTn id="13" dur="1000"/>
                                        <p:tgtEl>
                                          <p:spTgt spid="2173"/>
                                        </p:tgtEl>
                                      </p:cBhvr>
                                    </p:animEffect>
                                  </p:childTnLst>
                                </p:cTn>
                              </p:par>
                              <p:par>
                                <p:cTn id="14" presetID="10" presetClass="entr" presetSubtype="0" fill="hold" nodeType="withEffect">
                                  <p:stCondLst>
                                    <p:cond delay="0"/>
                                  </p:stCondLst>
                                  <p:childTnLst>
                                    <p:set>
                                      <p:cBhvr>
                                        <p:cTn id="15" dur="1" fill="hold">
                                          <p:stCondLst>
                                            <p:cond delay="0"/>
                                          </p:stCondLst>
                                        </p:cTn>
                                        <p:tgtEl>
                                          <p:spTgt spid="2174"/>
                                        </p:tgtEl>
                                        <p:attrNameLst>
                                          <p:attrName>style.visibility</p:attrName>
                                        </p:attrNameLst>
                                      </p:cBhvr>
                                      <p:to>
                                        <p:strVal val="visible"/>
                                      </p:to>
                                    </p:set>
                                    <p:animEffect transition="in" filter="fade">
                                      <p:cBhvr>
                                        <p:cTn id="16" dur="1000"/>
                                        <p:tgtEl>
                                          <p:spTgt spid="2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12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Heartbleed</a:t>
            </a:r>
            <a:endParaRPr/>
          </a:p>
        </p:txBody>
      </p:sp>
      <p:sp>
        <p:nvSpPr>
          <p:cNvPr id="2181" name="Google Shape;2181;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187" name="Google Shape;2187;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Heartbleed and SearchSploit</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use Nmap and SearchSploit to determine if the server </a:t>
            </a:r>
            <a:br>
              <a:rPr lang="en" sz="2000">
                <a:latin typeface="Roboto Light"/>
                <a:ea typeface="Roboto Light"/>
                <a:cs typeface="Roboto Light"/>
                <a:sym typeface="Roboto Light"/>
              </a:rPr>
            </a:br>
            <a:r>
              <a:rPr lang="en" sz="2000">
                <a:latin typeface="Roboto Light"/>
                <a:ea typeface="Roboto Light"/>
                <a:cs typeface="Roboto Light"/>
                <a:sym typeface="Roboto Light"/>
              </a:rPr>
              <a:t>is vulnerable to Heartbleed.</a:t>
            </a:r>
            <a:endParaRPr>
              <a:latin typeface="Roboto Light"/>
              <a:ea typeface="Roboto Light"/>
              <a:cs typeface="Roboto Light"/>
              <a:sym typeface="Roboto Light"/>
            </a:endParaRPr>
          </a:p>
        </p:txBody>
      </p:sp>
      <p:sp>
        <p:nvSpPr>
          <p:cNvPr id="2188" name="Google Shape;2188;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pic>
        <p:nvPicPr>
          <p:cNvPr id="2198" name="Google Shape;2198;p124"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
        <p:nvSpPr>
          <p:cNvPr id="2199" name="Google Shape;2199;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2043"/>
        <p:cNvGrpSpPr/>
        <p:nvPr/>
      </p:nvGrpSpPr>
      <p:grpSpPr>
        <a:xfrm>
          <a:off x="0" y="0"/>
          <a:ext cx="0" cy="0"/>
          <a:chOff x="0" y="0"/>
          <a:chExt cx="0" cy="0"/>
        </a:xfrm>
      </p:grpSpPr>
      <p:sp>
        <p:nvSpPr>
          <p:cNvPr id="2044" name="Google Shape;2044;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
        <p:nvSpPr>
          <p:cNvPr id="2045" name="Google Shape;2045;p10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7"/>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Use Metasploit to assist in various stages of a penetration test. </a:t>
            </a:r>
            <a:endParaRPr sz="1400" dirty="0">
              <a:latin typeface="Roboto"/>
              <a:ea typeface="Roboto"/>
              <a:cs typeface="Roboto"/>
              <a:sym typeface="Roboto"/>
            </a:endParaRPr>
          </a:p>
        </p:txBody>
      </p:sp>
      <p:sp>
        <p:nvSpPr>
          <p:cNvPr id="2047" name="Google Shape;2047;p10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0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07"/>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latin typeface="Roboto"/>
                <a:ea typeface="Roboto"/>
                <a:cs typeface="Roboto"/>
                <a:sym typeface="Roboto"/>
              </a:rPr>
              <a:t>Use SearchSploit to determine if the targets are vulnerable to exploits. </a:t>
            </a:r>
            <a:endParaRPr sz="1400" dirty="0">
              <a:latin typeface="Roboto"/>
              <a:ea typeface="Roboto"/>
              <a:cs typeface="Roboto"/>
              <a:sym typeface="Roboto"/>
            </a:endParaRPr>
          </a:p>
        </p:txBody>
      </p:sp>
      <p:sp>
        <p:nvSpPr>
          <p:cNvPr id="2050" name="Google Shape;2050;p107"/>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Use exploit modules from the Metasploit framework to establish a reverse shell on a target</a:t>
            </a:r>
            <a:endParaRPr>
              <a:latin typeface="Roboto"/>
              <a:ea typeface="Roboto"/>
              <a:cs typeface="Roboto"/>
              <a:sym typeface="Roboto"/>
            </a:endParaRPr>
          </a:p>
        </p:txBody>
      </p:sp>
      <p:pic>
        <p:nvPicPr>
          <p:cNvPr id="2051" name="Google Shape;2051;p107"/>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52" name="Google Shape;2052;p107"/>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53" name="Google Shape;2053;p107"/>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2054" name="Google Shape;2054;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55" name="Google Shape;2055;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you will be able to: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2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Metasploit</a:t>
            </a:r>
            <a:endParaRPr/>
          </a:p>
        </p:txBody>
      </p:sp>
      <p:sp>
        <p:nvSpPr>
          <p:cNvPr id="2205" name="Google Shape;2205;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09"/>
        <p:cNvGrpSpPr/>
        <p:nvPr/>
      </p:nvGrpSpPr>
      <p:grpSpPr>
        <a:xfrm>
          <a:off x="0" y="0"/>
          <a:ext cx="0" cy="0"/>
          <a:chOff x="0" y="0"/>
          <a:chExt cx="0" cy="0"/>
        </a:xfrm>
      </p:grpSpPr>
      <p:sp>
        <p:nvSpPr>
          <p:cNvPr id="2210" name="Google Shape;2210;p126"/>
          <p:cNvSpPr/>
          <p:nvPr/>
        </p:nvSpPr>
        <p:spPr>
          <a:xfrm>
            <a:off x="164900" y="4662750"/>
            <a:ext cx="4351200" cy="293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26"/>
          <p:cNvSpPr/>
          <p:nvPr/>
        </p:nvSpPr>
        <p:spPr>
          <a:xfrm>
            <a:off x="164900" y="531325"/>
            <a:ext cx="4351200" cy="293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
        <p:nvSpPr>
          <p:cNvPr id="2213" name="Google Shape;2213;p126"/>
          <p:cNvSpPr txBox="1">
            <a:spLocks noGrp="1"/>
          </p:cNvSpPr>
          <p:nvPr>
            <p:ph type="title"/>
          </p:nvPr>
        </p:nvSpPr>
        <p:spPr>
          <a:xfrm>
            <a:off x="-12300" y="1209200"/>
            <a:ext cx="4351200" cy="3178500"/>
          </a:xfrm>
          <a:prstGeom prst="rect">
            <a:avLst/>
          </a:prstGeom>
        </p:spPr>
        <p:txBody>
          <a:bodyPr spcFirstLastPara="1" wrap="square" lIns="548625" tIns="91425" rIns="91425" bIns="91425" anchor="t" anchorCtr="0">
            <a:noAutofit/>
          </a:bodyPr>
          <a:lstStyle/>
          <a:p>
            <a:pPr marL="0" lvl="0" indent="0" algn="l" rtl="0">
              <a:lnSpc>
                <a:spcPct val="105000"/>
              </a:lnSpc>
              <a:spcBef>
                <a:spcPts val="0"/>
              </a:spcBef>
              <a:spcAft>
                <a:spcPts val="0"/>
              </a:spcAft>
              <a:buNone/>
            </a:pPr>
            <a:r>
              <a:rPr lang="en">
                <a:latin typeface="Roboto"/>
                <a:ea typeface="Roboto"/>
                <a:cs typeface="Roboto"/>
                <a:sym typeface="Roboto"/>
              </a:rPr>
              <a:t>When we know more </a:t>
            </a:r>
            <a:br>
              <a:rPr lang="en">
                <a:latin typeface="Roboto"/>
                <a:ea typeface="Roboto"/>
                <a:cs typeface="Roboto"/>
                <a:sym typeface="Roboto"/>
              </a:rPr>
            </a:br>
            <a:r>
              <a:rPr lang="en">
                <a:latin typeface="Roboto"/>
                <a:ea typeface="Roboto"/>
                <a:cs typeface="Roboto"/>
                <a:sym typeface="Roboto"/>
              </a:rPr>
              <a:t>about a vulnerability, </a:t>
            </a:r>
            <a:br>
              <a:rPr lang="en">
                <a:latin typeface="Roboto"/>
                <a:ea typeface="Roboto"/>
                <a:cs typeface="Roboto"/>
                <a:sym typeface="Roboto"/>
              </a:rPr>
            </a:br>
            <a:r>
              <a:rPr lang="en">
                <a:latin typeface="Roboto"/>
                <a:ea typeface="Roboto"/>
                <a:cs typeface="Roboto"/>
                <a:sym typeface="Roboto"/>
              </a:rPr>
              <a:t>we can identify specific corresponding exploits </a:t>
            </a:r>
            <a:br>
              <a:rPr lang="en">
                <a:latin typeface="Roboto"/>
                <a:ea typeface="Roboto"/>
                <a:cs typeface="Roboto"/>
                <a:sym typeface="Roboto"/>
              </a:rPr>
            </a:br>
            <a:r>
              <a:rPr lang="en">
                <a:latin typeface="Roboto"/>
                <a:ea typeface="Roboto"/>
                <a:cs typeface="Roboto"/>
                <a:sym typeface="Roboto"/>
              </a:rPr>
              <a:t>and prepare and test </a:t>
            </a:r>
            <a:br>
              <a:rPr lang="en">
                <a:latin typeface="Roboto"/>
                <a:ea typeface="Roboto"/>
                <a:cs typeface="Roboto"/>
                <a:sym typeface="Roboto"/>
              </a:rPr>
            </a:br>
            <a:r>
              <a:rPr lang="en">
                <a:latin typeface="Roboto"/>
                <a:ea typeface="Roboto"/>
                <a:cs typeface="Roboto"/>
                <a:sym typeface="Roboto"/>
              </a:rPr>
              <a:t>the exploit payload.</a:t>
            </a:r>
            <a:endParaRPr>
              <a:latin typeface="Roboto"/>
              <a:ea typeface="Roboto"/>
              <a:cs typeface="Roboto"/>
              <a:sym typeface="Roboto"/>
            </a:endParaRPr>
          </a:p>
        </p:txBody>
      </p:sp>
      <p:sp>
        <p:nvSpPr>
          <p:cNvPr id="2214" name="Google Shape;2214;p126"/>
          <p:cNvSpPr txBox="1">
            <a:spLocks noGrp="1"/>
          </p:cNvSpPr>
          <p:nvPr>
            <p:ph type="subTitle" idx="2"/>
          </p:nvPr>
        </p:nvSpPr>
        <p:spPr>
          <a:xfrm>
            <a:off x="0" y="489660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(Source)</a:t>
            </a:r>
            <a:endParaRPr/>
          </a:p>
        </p:txBody>
      </p:sp>
      <p:pic>
        <p:nvPicPr>
          <p:cNvPr id="2215" name="Google Shape;2215;p126"/>
          <p:cNvPicPr preferRelativeResize="0"/>
          <p:nvPr/>
        </p:nvPicPr>
        <p:blipFill rotWithShape="1">
          <a:blip r:embed="rId4">
            <a:alphaModFix/>
          </a:blip>
          <a:srcRect l="22454" t="10303" r="21410" b="9574"/>
          <a:stretch/>
        </p:blipFill>
        <p:spPr>
          <a:xfrm>
            <a:off x="4338900" y="0"/>
            <a:ext cx="4805100" cy="5143500"/>
          </a:xfrm>
          <a:prstGeom prst="rect">
            <a:avLst/>
          </a:prstGeom>
          <a:noFill/>
          <a:ln>
            <a:noFill/>
          </a:ln>
        </p:spPr>
      </p:pic>
      <p:sp>
        <p:nvSpPr>
          <p:cNvPr id="2216" name="Google Shape;2216;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pic>
        <p:nvPicPr>
          <p:cNvPr id="2221" name="Google Shape;2221;p127"/>
          <p:cNvPicPr preferRelativeResize="0"/>
          <p:nvPr/>
        </p:nvPicPr>
        <p:blipFill>
          <a:blip r:embed="rId3">
            <a:alphaModFix/>
          </a:blip>
          <a:stretch>
            <a:fillRect/>
          </a:stretch>
        </p:blipFill>
        <p:spPr>
          <a:xfrm>
            <a:off x="0" y="0"/>
            <a:ext cx="9144000" cy="5143505"/>
          </a:xfrm>
          <a:prstGeom prst="rect">
            <a:avLst/>
          </a:prstGeom>
          <a:noFill/>
          <a:ln>
            <a:noFill/>
          </a:ln>
        </p:spPr>
      </p:pic>
      <p:sp>
        <p:nvSpPr>
          <p:cNvPr id="2222" name="Google Shape;2222;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22</a:t>
            </a:fld>
            <a:endParaRPr sz="600">
              <a:solidFill>
                <a:srgbClr val="FFFFFF"/>
              </a:solidFill>
            </a:endParaRPr>
          </a:p>
        </p:txBody>
      </p:sp>
      <p:sp>
        <p:nvSpPr>
          <p:cNvPr id="2223" name="Google Shape;2223;p127"/>
          <p:cNvSpPr txBox="1">
            <a:spLocks noGrp="1"/>
          </p:cNvSpPr>
          <p:nvPr>
            <p:ph type="title"/>
          </p:nvPr>
        </p:nvSpPr>
        <p:spPr>
          <a:xfrm>
            <a:off x="3600775" y="1392225"/>
            <a:ext cx="5220900" cy="28662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2CC"/>
                </a:solidFill>
                <a:latin typeface="Roboto"/>
                <a:ea typeface="Roboto"/>
                <a:cs typeface="Roboto"/>
                <a:sym typeface="Roboto"/>
              </a:rPr>
              <a:t>Not all exploits for a vulnerability will work equally well, and some won’t work at all.</a:t>
            </a:r>
            <a:endParaRPr>
              <a:solidFill>
                <a:srgbClr val="FFF2CC"/>
              </a:solidFill>
              <a:latin typeface="Roboto"/>
              <a:ea typeface="Roboto"/>
              <a:cs typeface="Roboto"/>
              <a:sym typeface="Roboto"/>
            </a:endParaRPr>
          </a:p>
          <a:p>
            <a:pPr marL="0" lvl="0" indent="0" algn="l" rtl="0">
              <a:spcBef>
                <a:spcPts val="1000"/>
              </a:spcBef>
              <a:spcAft>
                <a:spcPts val="1000"/>
              </a:spcAft>
              <a:buClr>
                <a:schemeClr val="dk1"/>
              </a:buClr>
              <a:buSzPts val="1100"/>
              <a:buFont typeface="Arial"/>
              <a:buNone/>
            </a:pPr>
            <a:r>
              <a:rPr lang="en">
                <a:solidFill>
                  <a:srgbClr val="FFF2CC"/>
                </a:solidFill>
                <a:latin typeface="Roboto"/>
                <a:ea typeface="Roboto"/>
                <a:cs typeface="Roboto"/>
                <a:sym typeface="Roboto"/>
              </a:rPr>
              <a:t>Expect many exploitation attempts to fail. Trial and error </a:t>
            </a:r>
            <a:br>
              <a:rPr lang="en">
                <a:solidFill>
                  <a:srgbClr val="FFF2CC"/>
                </a:solidFill>
                <a:latin typeface="Roboto"/>
                <a:ea typeface="Roboto"/>
                <a:cs typeface="Roboto"/>
                <a:sym typeface="Roboto"/>
              </a:rPr>
            </a:br>
            <a:r>
              <a:rPr lang="en">
                <a:solidFill>
                  <a:srgbClr val="FFF2CC"/>
                </a:solidFill>
                <a:latin typeface="Roboto"/>
                <a:ea typeface="Roboto"/>
                <a:cs typeface="Roboto"/>
                <a:sym typeface="Roboto"/>
              </a:rPr>
              <a:t>is part of the job!</a:t>
            </a:r>
            <a:endParaRPr>
              <a:solidFill>
                <a:srgbClr val="FFF2CC"/>
              </a:solidFill>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27"/>
        <p:cNvGrpSpPr/>
        <p:nvPr/>
      </p:nvGrpSpPr>
      <p:grpSpPr>
        <a:xfrm>
          <a:off x="0" y="0"/>
          <a:ext cx="0" cy="0"/>
          <a:chOff x="0" y="0"/>
          <a:chExt cx="0" cy="0"/>
        </a:xfrm>
      </p:grpSpPr>
      <p:sp>
        <p:nvSpPr>
          <p:cNvPr id="2228" name="Google Shape;2228;p128"/>
          <p:cNvSpPr/>
          <p:nvPr/>
        </p:nvSpPr>
        <p:spPr>
          <a:xfrm>
            <a:off x="1352550" y="3420513"/>
            <a:ext cx="5798100" cy="10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Metasploit</a:t>
            </a:r>
            <a:endParaRPr/>
          </a:p>
        </p:txBody>
      </p:sp>
      <p:sp>
        <p:nvSpPr>
          <p:cNvPr id="2230" name="Google Shape;2230;p128"/>
          <p:cNvSpPr txBox="1">
            <a:spLocks noGrp="1"/>
          </p:cNvSpPr>
          <p:nvPr>
            <p:ph type="subTitle" idx="1"/>
          </p:nvPr>
        </p:nvSpPr>
        <p:spPr>
          <a:xfrm>
            <a:off x="48688" y="546900"/>
            <a:ext cx="5798100" cy="1014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400" dirty="0"/>
              <a:t>For the exploitation stage of the engagement, we will use </a:t>
            </a:r>
            <a:r>
              <a:rPr lang="en" sz="1400" b="1" dirty="0"/>
              <a:t>Metasploit</a:t>
            </a:r>
            <a:r>
              <a:rPr lang="en" sz="1400" dirty="0"/>
              <a:t>, a tool suite for hacking servers and other networked devices</a:t>
            </a:r>
            <a:r>
              <a:rPr lang="en" sz="1400" b="1" dirty="0"/>
              <a:t>. </a:t>
            </a:r>
            <a:endParaRPr sz="1400" b="1" dirty="0"/>
          </a:p>
        </p:txBody>
      </p:sp>
      <p:sp>
        <p:nvSpPr>
          <p:cNvPr id="2231" name="Google Shape;2231;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
        <p:nvSpPr>
          <p:cNvPr id="2232" name="Google Shape;2232;p128"/>
          <p:cNvSpPr/>
          <p:nvPr/>
        </p:nvSpPr>
        <p:spPr>
          <a:xfrm>
            <a:off x="1352550" y="2122625"/>
            <a:ext cx="5798100" cy="10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3" name="Google Shape;2233;p128"/>
          <p:cNvGrpSpPr/>
          <p:nvPr/>
        </p:nvGrpSpPr>
        <p:grpSpPr>
          <a:xfrm>
            <a:off x="457200" y="2122613"/>
            <a:ext cx="776889" cy="621300"/>
            <a:chOff x="457200" y="1378813"/>
            <a:chExt cx="776889" cy="621300"/>
          </a:xfrm>
        </p:grpSpPr>
        <p:sp>
          <p:nvSpPr>
            <p:cNvPr id="2234" name="Google Shape;2234;p128"/>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5" name="Google Shape;2235;p128"/>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36" name="Google Shape;2236;p128"/>
          <p:cNvSpPr txBox="1">
            <a:spLocks noGrp="1"/>
          </p:cNvSpPr>
          <p:nvPr>
            <p:ph type="subTitle" idx="1"/>
          </p:nvPr>
        </p:nvSpPr>
        <p:spPr>
          <a:xfrm>
            <a:off x="1521325" y="2141800"/>
            <a:ext cx="3962100" cy="1011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sz="1400" b="1" dirty="0">
                <a:solidFill>
                  <a:srgbClr val="3D85C6"/>
                </a:solidFill>
                <a:latin typeface="Roboto"/>
                <a:ea typeface="Roboto"/>
                <a:cs typeface="Roboto"/>
                <a:sym typeface="Roboto"/>
              </a:rPr>
              <a:t>MSFconsole</a:t>
            </a:r>
            <a:r>
              <a:rPr lang="en" sz="1400" dirty="0">
                <a:latin typeface="Roboto"/>
                <a:ea typeface="Roboto"/>
                <a:cs typeface="Roboto"/>
                <a:sym typeface="Roboto"/>
              </a:rPr>
              <a:t>: The main interface for Metasploit, with a centralized console for accessing options and modules. MSFconsole runs on your local machine, not on the machines you compromise.</a:t>
            </a:r>
            <a:endParaRPr sz="1400" dirty="0">
              <a:latin typeface="Roboto"/>
              <a:ea typeface="Roboto"/>
              <a:cs typeface="Roboto"/>
              <a:sym typeface="Roboto"/>
            </a:endParaRPr>
          </a:p>
        </p:txBody>
      </p:sp>
      <p:sp>
        <p:nvSpPr>
          <p:cNvPr id="2237" name="Google Shape;2237;p128"/>
          <p:cNvSpPr txBox="1">
            <a:spLocks noGrp="1"/>
          </p:cNvSpPr>
          <p:nvPr>
            <p:ph type="body" idx="3"/>
          </p:nvPr>
        </p:nvSpPr>
        <p:spPr>
          <a:xfrm>
            <a:off x="0" y="1730650"/>
            <a:ext cx="5798100" cy="3516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dirty="0"/>
              <a:t>We will use two of Metasploit’s tools: </a:t>
            </a:r>
            <a:endParaRPr dirty="0"/>
          </a:p>
        </p:txBody>
      </p:sp>
      <p:grpSp>
        <p:nvGrpSpPr>
          <p:cNvPr id="2238" name="Google Shape;2238;p128"/>
          <p:cNvGrpSpPr/>
          <p:nvPr/>
        </p:nvGrpSpPr>
        <p:grpSpPr>
          <a:xfrm>
            <a:off x="457200" y="3420513"/>
            <a:ext cx="776889" cy="621300"/>
            <a:chOff x="457200" y="1378813"/>
            <a:chExt cx="776889" cy="621300"/>
          </a:xfrm>
        </p:grpSpPr>
        <p:sp>
          <p:nvSpPr>
            <p:cNvPr id="2239" name="Google Shape;2239;p128"/>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40" name="Google Shape;2240;p128"/>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41" name="Google Shape;2241;p128"/>
          <p:cNvSpPr txBox="1">
            <a:spLocks noGrp="1"/>
          </p:cNvSpPr>
          <p:nvPr>
            <p:ph type="subTitle" idx="2"/>
          </p:nvPr>
        </p:nvSpPr>
        <p:spPr>
          <a:xfrm>
            <a:off x="1521325" y="3529125"/>
            <a:ext cx="4384800" cy="846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600" b="1" dirty="0">
                <a:solidFill>
                  <a:srgbClr val="3D85C6"/>
                </a:solidFill>
                <a:latin typeface="Roboto"/>
                <a:ea typeface="Roboto"/>
                <a:cs typeface="Roboto"/>
                <a:sym typeface="Roboto"/>
              </a:rPr>
              <a:t>Meterpreter</a:t>
            </a:r>
            <a:r>
              <a:rPr lang="en" sz="1400" dirty="0">
                <a:latin typeface="Roboto"/>
                <a:ea typeface="Roboto"/>
                <a:cs typeface="Roboto"/>
                <a:sym typeface="Roboto"/>
              </a:rPr>
              <a:t>: A Linux-style shell that Metasploit launches when you successfully break into a target machine. Unlike MSFconsole, Meterpreter runs on the machines you compromise, not on your local machine.</a:t>
            </a:r>
            <a:endParaRPr sz="1400" dirty="0">
              <a:latin typeface="Roboto"/>
              <a:ea typeface="Roboto"/>
              <a:cs typeface="Roboto"/>
              <a:sym typeface="Roboto"/>
            </a:endParaRPr>
          </a:p>
        </p:txBody>
      </p:sp>
      <p:pic>
        <p:nvPicPr>
          <p:cNvPr id="2242" name="Google Shape;2242;p128"/>
          <p:cNvPicPr preferRelativeResize="0"/>
          <p:nvPr/>
        </p:nvPicPr>
        <p:blipFill>
          <a:blip r:embed="rId3">
            <a:alphaModFix/>
          </a:blip>
          <a:stretch>
            <a:fillRect/>
          </a:stretch>
        </p:blipFill>
        <p:spPr>
          <a:xfrm>
            <a:off x="4742875" y="452750"/>
            <a:ext cx="4801399" cy="48013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46"/>
        <p:cNvGrpSpPr/>
        <p:nvPr/>
      </p:nvGrpSpPr>
      <p:grpSpPr>
        <a:xfrm>
          <a:off x="0" y="0"/>
          <a:ext cx="0" cy="0"/>
          <a:chOff x="0" y="0"/>
          <a:chExt cx="0" cy="0"/>
        </a:xfrm>
      </p:grpSpPr>
      <p:sp>
        <p:nvSpPr>
          <p:cNvPr id="2247" name="Google Shape;2247;p129"/>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29"/>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29"/>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29"/>
          <p:cNvSpPr/>
          <p:nvPr/>
        </p:nvSpPr>
        <p:spPr>
          <a:xfrm>
            <a:off x="1352550" y="39189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MSFconsole</a:t>
            </a:r>
            <a:endParaRPr/>
          </a:p>
        </p:txBody>
      </p:sp>
      <p:sp>
        <p:nvSpPr>
          <p:cNvPr id="2252" name="Google Shape;2252;p129"/>
          <p:cNvSpPr txBox="1">
            <a:spLocks noGrp="1"/>
          </p:cNvSpPr>
          <p:nvPr>
            <p:ph type="subTitle" idx="1"/>
          </p:nvPr>
        </p:nvSpPr>
        <p:spPr>
          <a:xfrm>
            <a:off x="0" y="622925"/>
            <a:ext cx="9144000" cy="41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MSFconsole is a unified interface of a variety of different functions. </a:t>
            </a:r>
            <a:br>
              <a:rPr lang="en">
                <a:solidFill>
                  <a:schemeClr val="dk1"/>
                </a:solidFill>
              </a:rPr>
            </a:br>
            <a:r>
              <a:rPr lang="en">
                <a:solidFill>
                  <a:schemeClr val="dk1"/>
                </a:solidFill>
              </a:rPr>
              <a:t>Each of these functions is called a </a:t>
            </a:r>
            <a:r>
              <a:rPr lang="en" b="1">
                <a:solidFill>
                  <a:schemeClr val="dk1"/>
                </a:solidFill>
              </a:rPr>
              <a:t>module</a:t>
            </a:r>
            <a:r>
              <a:rPr lang="en">
                <a:solidFill>
                  <a:schemeClr val="dk1"/>
                </a:solidFill>
              </a:rPr>
              <a:t>.</a:t>
            </a:r>
            <a:endParaRPr/>
          </a:p>
        </p:txBody>
      </p:sp>
      <p:sp>
        <p:nvSpPr>
          <p:cNvPr id="2253" name="Google Shape;2253;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
        <p:nvSpPr>
          <p:cNvPr id="2254" name="Google Shape;2254;p129"/>
          <p:cNvSpPr txBox="1">
            <a:spLocks noGrp="1"/>
          </p:cNvSpPr>
          <p:nvPr>
            <p:ph type="subTitle" idx="3"/>
          </p:nvPr>
        </p:nvSpPr>
        <p:spPr>
          <a:xfrm>
            <a:off x="1538975" y="1398000"/>
            <a:ext cx="7617300" cy="6069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800"/>
              <a:t>Auxiliary modules</a:t>
            </a:r>
            <a:endParaRPr sz="1800"/>
          </a:p>
        </p:txBody>
      </p:sp>
      <p:sp>
        <p:nvSpPr>
          <p:cNvPr id="2255" name="Google Shape;2255;p129"/>
          <p:cNvSpPr txBox="1">
            <a:spLocks noGrp="1"/>
          </p:cNvSpPr>
          <p:nvPr>
            <p:ph type="subTitle" idx="4"/>
          </p:nvPr>
        </p:nvSpPr>
        <p:spPr>
          <a:xfrm>
            <a:off x="1538975" y="2233541"/>
            <a:ext cx="7617300" cy="6069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800"/>
              <a:t>Exploit modules</a:t>
            </a:r>
            <a:endParaRPr sz="1800"/>
          </a:p>
        </p:txBody>
      </p:sp>
      <p:sp>
        <p:nvSpPr>
          <p:cNvPr id="2256" name="Google Shape;2256;p129"/>
          <p:cNvSpPr txBox="1">
            <a:spLocks noGrp="1"/>
          </p:cNvSpPr>
          <p:nvPr>
            <p:ph type="subTitle" idx="5"/>
          </p:nvPr>
        </p:nvSpPr>
        <p:spPr>
          <a:xfrm>
            <a:off x="1538975" y="3076257"/>
            <a:ext cx="7617300" cy="6069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800"/>
              <a:t>Post modules</a:t>
            </a:r>
            <a:endParaRPr sz="1800"/>
          </a:p>
        </p:txBody>
      </p:sp>
      <p:sp>
        <p:nvSpPr>
          <p:cNvPr id="2257" name="Google Shape;2257;p129"/>
          <p:cNvSpPr txBox="1">
            <a:spLocks noGrp="1"/>
          </p:cNvSpPr>
          <p:nvPr>
            <p:ph type="subTitle" idx="6"/>
          </p:nvPr>
        </p:nvSpPr>
        <p:spPr>
          <a:xfrm>
            <a:off x="1538975" y="3918973"/>
            <a:ext cx="7617300" cy="6069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sz="1800"/>
              <a:t>Payload modules</a:t>
            </a:r>
            <a:endParaRPr sz="1800"/>
          </a:p>
        </p:txBody>
      </p:sp>
      <p:grpSp>
        <p:nvGrpSpPr>
          <p:cNvPr id="2258" name="Google Shape;2258;p129"/>
          <p:cNvGrpSpPr/>
          <p:nvPr/>
        </p:nvGrpSpPr>
        <p:grpSpPr>
          <a:xfrm>
            <a:off x="457200" y="1378813"/>
            <a:ext cx="776889" cy="621300"/>
            <a:chOff x="457200" y="1378813"/>
            <a:chExt cx="776889" cy="621300"/>
          </a:xfrm>
        </p:grpSpPr>
        <p:sp>
          <p:nvSpPr>
            <p:cNvPr id="2259" name="Google Shape;2259;p129"/>
            <p:cNvSpPr/>
            <p:nvPr/>
          </p:nvSpPr>
          <p:spPr>
            <a:xfrm>
              <a:off x="457200" y="1378813"/>
              <a:ext cx="695400" cy="621300"/>
            </a:xfrm>
            <a:prstGeom prst="roundRect">
              <a:avLst>
                <a:gd name="adj" fmla="val 16667"/>
              </a:avLst>
            </a:prstGeom>
            <a:solidFill>
              <a:srgbClr val="DE696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60" name="Google Shape;2260;p129"/>
            <p:cNvSpPr/>
            <p:nvPr/>
          </p:nvSpPr>
          <p:spPr>
            <a:xfrm rot="5400000">
              <a:off x="969614" y="1607625"/>
              <a:ext cx="340325" cy="188625"/>
            </a:xfrm>
            <a:prstGeom prst="flowChartExtract">
              <a:avLst/>
            </a:prstGeom>
            <a:solidFill>
              <a:srgbClr val="DE6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1" name="Google Shape;2261;p129"/>
          <p:cNvGrpSpPr/>
          <p:nvPr/>
        </p:nvGrpSpPr>
        <p:grpSpPr>
          <a:xfrm>
            <a:off x="457200" y="2228725"/>
            <a:ext cx="776889" cy="621300"/>
            <a:chOff x="457200" y="1378813"/>
            <a:chExt cx="776889" cy="621300"/>
          </a:xfrm>
        </p:grpSpPr>
        <p:sp>
          <p:nvSpPr>
            <p:cNvPr id="2262" name="Google Shape;2262;p129"/>
            <p:cNvSpPr/>
            <p:nvPr/>
          </p:nvSpPr>
          <p:spPr>
            <a:xfrm>
              <a:off x="457200" y="1378813"/>
              <a:ext cx="695400" cy="621300"/>
            </a:xfrm>
            <a:prstGeom prst="roundRect">
              <a:avLst>
                <a:gd name="adj" fmla="val 16667"/>
              </a:avLst>
            </a:prstGeom>
            <a:solidFill>
              <a:srgbClr val="00BBD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63" name="Google Shape;2263;p129"/>
            <p:cNvSpPr/>
            <p:nvPr/>
          </p:nvSpPr>
          <p:spPr>
            <a:xfrm rot="5400000">
              <a:off x="969614" y="1607625"/>
              <a:ext cx="340325" cy="188625"/>
            </a:xfrm>
            <a:prstGeom prst="flowChartExtract">
              <a:avLst/>
            </a:prstGeom>
            <a:solidFill>
              <a:srgbClr val="00B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4" name="Google Shape;2264;p129"/>
          <p:cNvGrpSpPr/>
          <p:nvPr/>
        </p:nvGrpSpPr>
        <p:grpSpPr>
          <a:xfrm>
            <a:off x="457200" y="3073850"/>
            <a:ext cx="776889" cy="621300"/>
            <a:chOff x="457200" y="1378813"/>
            <a:chExt cx="776889" cy="621300"/>
          </a:xfrm>
        </p:grpSpPr>
        <p:sp>
          <p:nvSpPr>
            <p:cNvPr id="2265" name="Google Shape;2265;p129"/>
            <p:cNvSpPr/>
            <p:nvPr/>
          </p:nvSpPr>
          <p:spPr>
            <a:xfrm>
              <a:off x="457200" y="1378813"/>
              <a:ext cx="695400" cy="621300"/>
            </a:xfrm>
            <a:prstGeom prst="roundRect">
              <a:avLst>
                <a:gd name="adj" fmla="val 16667"/>
              </a:avLst>
            </a:prstGeom>
            <a:solidFill>
              <a:srgbClr val="7C45D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6" name="Google Shape;2266;p129"/>
            <p:cNvSpPr/>
            <p:nvPr/>
          </p:nvSpPr>
          <p:spPr>
            <a:xfrm rot="5400000">
              <a:off x="969614" y="1607625"/>
              <a:ext cx="340325" cy="188625"/>
            </a:xfrm>
            <a:prstGeom prst="flowChartExtract">
              <a:avLst/>
            </a:prstGeom>
            <a:solidFill>
              <a:srgbClr val="7C4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7" name="Google Shape;2267;p129"/>
          <p:cNvGrpSpPr/>
          <p:nvPr/>
        </p:nvGrpSpPr>
        <p:grpSpPr>
          <a:xfrm>
            <a:off x="457200" y="3923750"/>
            <a:ext cx="776889" cy="621300"/>
            <a:chOff x="457200" y="1378813"/>
            <a:chExt cx="776889" cy="621300"/>
          </a:xfrm>
        </p:grpSpPr>
        <p:sp>
          <p:nvSpPr>
            <p:cNvPr id="2268" name="Google Shape;2268;p129"/>
            <p:cNvSpPr/>
            <p:nvPr/>
          </p:nvSpPr>
          <p:spPr>
            <a:xfrm>
              <a:off x="457200" y="1378813"/>
              <a:ext cx="695400" cy="621300"/>
            </a:xfrm>
            <a:prstGeom prst="roundRect">
              <a:avLst>
                <a:gd name="adj" fmla="val 16667"/>
              </a:avLst>
            </a:prstGeom>
            <a:solidFill>
              <a:srgbClr val="01AB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9" name="Google Shape;2269;p129"/>
            <p:cNvSpPr/>
            <p:nvPr/>
          </p:nvSpPr>
          <p:spPr>
            <a:xfrm rot="5400000">
              <a:off x="969614" y="1607625"/>
              <a:ext cx="340325" cy="188625"/>
            </a:xfrm>
            <a:prstGeom prst="flowChartExtract">
              <a:avLst/>
            </a:prstGeom>
            <a:solidFill>
              <a:srgbClr val="01A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30"/>
          <p:cNvSpPr/>
          <p:nvPr/>
        </p:nvSpPr>
        <p:spPr>
          <a:xfrm>
            <a:off x="4083100" y="-9175"/>
            <a:ext cx="5073300" cy="5152800"/>
          </a:xfrm>
          <a:prstGeom prst="rect">
            <a:avLst/>
          </a:pr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
        <p:nvSpPr>
          <p:cNvPr id="2276" name="Google Shape;2276;p130"/>
          <p:cNvSpPr/>
          <p:nvPr/>
        </p:nvSpPr>
        <p:spPr>
          <a:xfrm>
            <a:off x="4083100" y="412900"/>
            <a:ext cx="504600" cy="376200"/>
          </a:xfrm>
          <a:prstGeom prst="rect">
            <a:avLst/>
          </a:pr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30"/>
          <p:cNvSpPr/>
          <p:nvPr/>
        </p:nvSpPr>
        <p:spPr>
          <a:xfrm>
            <a:off x="-12300" y="-9175"/>
            <a:ext cx="4266600" cy="5152800"/>
          </a:xfrm>
          <a:prstGeom prst="rect">
            <a:avLst/>
          </a:prstGeom>
          <a:solidFill>
            <a:srgbClr val="DE6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8" name="Google Shape;2278;p130"/>
          <p:cNvPicPr preferRelativeResize="0"/>
          <p:nvPr/>
        </p:nvPicPr>
        <p:blipFill rotWithShape="1">
          <a:blip r:embed="rId3">
            <a:alphaModFix/>
          </a:blip>
          <a:srcRect l="22340" t="12252" r="22605" b="11926"/>
          <a:stretch/>
        </p:blipFill>
        <p:spPr>
          <a:xfrm>
            <a:off x="4422600" y="193425"/>
            <a:ext cx="4523500" cy="4672500"/>
          </a:xfrm>
          <a:prstGeom prst="rect">
            <a:avLst/>
          </a:prstGeom>
          <a:noFill/>
          <a:ln>
            <a:noFill/>
          </a:ln>
        </p:spPr>
      </p:pic>
      <p:sp>
        <p:nvSpPr>
          <p:cNvPr id="2279" name="Google Shape;2279;p130"/>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rgbClr val="FFFFFF"/>
                </a:solidFill>
                <a:latin typeface="Roboto Medium"/>
                <a:ea typeface="Roboto Medium"/>
                <a:cs typeface="Roboto Medium"/>
                <a:sym typeface="Roboto Medium"/>
              </a:rPr>
              <a:t>Auxiliary Modules</a:t>
            </a:r>
            <a:endParaRPr sz="2400">
              <a:solidFill>
                <a:srgbClr val="FFFFFF"/>
              </a:solidFill>
              <a:latin typeface="Roboto Medium"/>
              <a:ea typeface="Roboto Medium"/>
              <a:cs typeface="Roboto Medium"/>
              <a:sym typeface="Roboto Medium"/>
            </a:endParaRPr>
          </a:p>
        </p:txBody>
      </p:sp>
      <p:sp>
        <p:nvSpPr>
          <p:cNvPr id="2280" name="Google Shape;2280;p130"/>
          <p:cNvSpPr txBox="1"/>
          <p:nvPr/>
        </p:nvSpPr>
        <p:spPr>
          <a:xfrm>
            <a:off x="0" y="675975"/>
            <a:ext cx="4266600" cy="11286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800"/>
              </a:spcAft>
              <a:buNone/>
            </a:pPr>
            <a:r>
              <a:rPr lang="en" sz="1800">
                <a:solidFill>
                  <a:srgbClr val="FFFFFF"/>
                </a:solidFill>
                <a:latin typeface="Roboto"/>
                <a:ea typeface="Roboto"/>
                <a:cs typeface="Roboto"/>
                <a:sym typeface="Roboto"/>
              </a:rPr>
              <a:t>Auxiliary modules are used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for information gathering, enumeration, and port scanning.</a:t>
            </a:r>
            <a:endParaRPr sz="1800">
              <a:solidFill>
                <a:srgbClr val="FFFFFF"/>
              </a:solidFill>
              <a:latin typeface="Roboto"/>
              <a:ea typeface="Roboto"/>
              <a:cs typeface="Roboto"/>
              <a:sym typeface="Roboto"/>
            </a:endParaRPr>
          </a:p>
        </p:txBody>
      </p:sp>
      <p:sp>
        <p:nvSpPr>
          <p:cNvPr id="2281" name="Google Shape;2281;p130"/>
          <p:cNvSpPr txBox="1"/>
          <p:nvPr/>
        </p:nvSpPr>
        <p:spPr>
          <a:xfrm>
            <a:off x="175" y="2092025"/>
            <a:ext cx="4266600" cy="802800"/>
          </a:xfrm>
          <a:prstGeom prst="rect">
            <a:avLst/>
          </a:prstGeom>
          <a:noFill/>
          <a:ln>
            <a:noFill/>
          </a:ln>
        </p:spPr>
        <p:txBody>
          <a:bodyPr spcFirstLastPara="1" wrap="square" lIns="457200" tIns="0" rIns="457200" bIns="914400" anchor="t" anchorCtr="0">
            <a:noAutofit/>
          </a:bodyPr>
          <a:lstStyle/>
          <a:p>
            <a:pPr marL="0" lvl="0" indent="0" algn="l" rtl="0">
              <a:spcBef>
                <a:spcPts val="0"/>
              </a:spcBef>
              <a:spcAft>
                <a:spcPts val="1000"/>
              </a:spcAft>
              <a:buNone/>
            </a:pPr>
            <a:r>
              <a:rPr lang="en" sz="1500">
                <a:solidFill>
                  <a:srgbClr val="FFFFFF"/>
                </a:solidFill>
                <a:latin typeface="Roboto"/>
                <a:ea typeface="Roboto"/>
                <a:cs typeface="Roboto"/>
                <a:sym typeface="Roboto"/>
              </a:rPr>
              <a:t>They can also be used for things like connecting to SQL databases and performing man-in-the-middle attacks.</a:t>
            </a:r>
            <a:endParaRPr sz="1500">
              <a:solidFill>
                <a:srgbClr val="FFFFFF"/>
              </a:solidFill>
              <a:latin typeface="Roboto"/>
              <a:ea typeface="Roboto"/>
              <a:cs typeface="Roboto"/>
              <a:sym typeface="Roboto"/>
            </a:endParaRPr>
          </a:p>
        </p:txBody>
      </p:sp>
      <p:sp>
        <p:nvSpPr>
          <p:cNvPr id="2282" name="Google Shape;2282;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
        <p:nvSpPr>
          <p:cNvPr id="2283" name="Google Shape;2283;p130"/>
          <p:cNvSpPr txBox="1"/>
          <p:nvPr/>
        </p:nvSpPr>
        <p:spPr>
          <a:xfrm>
            <a:off x="-12300" y="4916650"/>
            <a:ext cx="40497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r>
              <a:rPr lang="en" sz="700" u="sng">
                <a:solidFill>
                  <a:srgbClr val="FFFFFF"/>
                </a:solidFill>
                <a:hlinkClick r:id="rId4">
                  <a:extLst>
                    <a:ext uri="{A12FA001-AC4F-418D-AE19-62706E023703}">
                      <ahyp:hlinkClr xmlns:ahyp="http://schemas.microsoft.com/office/drawing/2018/hyperlinkcolor" val="tx"/>
                    </a:ext>
                  </a:extLst>
                </a:hlinkClick>
              </a:rPr>
              <a:t>(Source)</a:t>
            </a:r>
            <a:endParaRPr sz="700">
              <a:solidFill>
                <a:srgbClr val="FFFFFF"/>
              </a:solidFill>
            </a:endParaRPr>
          </a:p>
        </p:txBody>
      </p:sp>
      <p:cxnSp>
        <p:nvCxnSpPr>
          <p:cNvPr id="2284" name="Google Shape;2284;p130"/>
          <p:cNvCxnSpPr/>
          <p:nvPr/>
        </p:nvCxnSpPr>
        <p:spPr>
          <a:xfrm>
            <a:off x="274375" y="640080"/>
            <a:ext cx="37629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8"/>
        <p:cNvGrpSpPr/>
        <p:nvPr/>
      </p:nvGrpSpPr>
      <p:grpSpPr>
        <a:xfrm>
          <a:off x="0" y="0"/>
          <a:ext cx="0" cy="0"/>
          <a:chOff x="0" y="0"/>
          <a:chExt cx="0" cy="0"/>
        </a:xfrm>
      </p:grpSpPr>
      <p:sp>
        <p:nvSpPr>
          <p:cNvPr id="2289" name="Google Shape;2289;p131"/>
          <p:cNvSpPr/>
          <p:nvPr/>
        </p:nvSpPr>
        <p:spPr>
          <a:xfrm>
            <a:off x="4083100" y="-9175"/>
            <a:ext cx="5073300" cy="515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31"/>
          <p:cNvSpPr/>
          <p:nvPr/>
        </p:nvSpPr>
        <p:spPr>
          <a:xfrm>
            <a:off x="4083100" y="412900"/>
            <a:ext cx="4857600" cy="37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31"/>
          <p:cNvSpPr/>
          <p:nvPr/>
        </p:nvSpPr>
        <p:spPr>
          <a:xfrm>
            <a:off x="-12300" y="-9175"/>
            <a:ext cx="4266600" cy="5152800"/>
          </a:xfrm>
          <a:prstGeom prst="rect">
            <a:avLst/>
          </a:prstGeom>
          <a:solidFill>
            <a:srgbClr val="00B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92" name="Google Shape;2292;p131"/>
          <p:cNvPicPr preferRelativeResize="0"/>
          <p:nvPr/>
        </p:nvPicPr>
        <p:blipFill>
          <a:blip r:embed="rId3">
            <a:alphaModFix/>
          </a:blip>
          <a:stretch>
            <a:fillRect/>
          </a:stretch>
        </p:blipFill>
        <p:spPr>
          <a:xfrm>
            <a:off x="4254300" y="817850"/>
            <a:ext cx="4902000" cy="3676500"/>
          </a:xfrm>
          <a:prstGeom prst="rect">
            <a:avLst/>
          </a:prstGeom>
          <a:noFill/>
          <a:ln>
            <a:noFill/>
          </a:ln>
        </p:spPr>
      </p:pic>
      <p:sp>
        <p:nvSpPr>
          <p:cNvPr id="2293" name="Google Shape;2293;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
        <p:nvSpPr>
          <p:cNvPr id="2294" name="Google Shape;2294;p131"/>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rgbClr val="FFFFFF"/>
                </a:solidFill>
                <a:latin typeface="Roboto Medium"/>
                <a:ea typeface="Roboto Medium"/>
                <a:cs typeface="Roboto Medium"/>
                <a:sym typeface="Roboto Medium"/>
              </a:rPr>
              <a:t>Exploit Modules</a:t>
            </a:r>
            <a:endParaRPr sz="2400">
              <a:solidFill>
                <a:srgbClr val="FFFFFF"/>
              </a:solidFill>
              <a:latin typeface="Roboto Medium"/>
              <a:ea typeface="Roboto Medium"/>
              <a:cs typeface="Roboto Medium"/>
              <a:sym typeface="Roboto Medium"/>
            </a:endParaRPr>
          </a:p>
          <a:p>
            <a:pPr marL="0" lvl="0" indent="0" algn="l" rtl="0">
              <a:spcBef>
                <a:spcPts val="0"/>
              </a:spcBef>
              <a:spcAft>
                <a:spcPts val="0"/>
              </a:spcAft>
              <a:buNone/>
            </a:pPr>
            <a:endParaRPr sz="2400">
              <a:solidFill>
                <a:srgbClr val="FFFFFF"/>
              </a:solidFill>
              <a:latin typeface="Roboto Medium"/>
              <a:ea typeface="Roboto Medium"/>
              <a:cs typeface="Roboto Medium"/>
              <a:sym typeface="Roboto Medium"/>
            </a:endParaRPr>
          </a:p>
        </p:txBody>
      </p:sp>
      <p:sp>
        <p:nvSpPr>
          <p:cNvPr id="2295" name="Google Shape;2295;p131"/>
          <p:cNvSpPr txBox="1"/>
          <p:nvPr/>
        </p:nvSpPr>
        <p:spPr>
          <a:xfrm>
            <a:off x="0" y="675975"/>
            <a:ext cx="4266600" cy="11286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800"/>
              </a:spcAft>
              <a:buNone/>
            </a:pPr>
            <a:r>
              <a:rPr lang="en" sz="1800">
                <a:solidFill>
                  <a:srgbClr val="FFFFFF"/>
                </a:solidFill>
                <a:latin typeface="Roboto"/>
                <a:ea typeface="Roboto"/>
                <a:cs typeface="Roboto"/>
                <a:sym typeface="Roboto"/>
              </a:rPr>
              <a:t>Exploit modules are generally used to deliver exploit code to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a target system. </a:t>
            </a:r>
            <a:endParaRPr sz="1800">
              <a:solidFill>
                <a:srgbClr val="FFFFFF"/>
              </a:solidFill>
              <a:latin typeface="Roboto"/>
              <a:ea typeface="Roboto"/>
              <a:cs typeface="Roboto"/>
              <a:sym typeface="Roboto"/>
            </a:endParaRPr>
          </a:p>
        </p:txBody>
      </p:sp>
      <p:sp>
        <p:nvSpPr>
          <p:cNvPr id="2296" name="Google Shape;2296;p131"/>
          <p:cNvSpPr txBox="1"/>
          <p:nvPr/>
        </p:nvSpPr>
        <p:spPr>
          <a:xfrm>
            <a:off x="-12300" y="2104150"/>
            <a:ext cx="4266600" cy="802800"/>
          </a:xfrm>
          <a:prstGeom prst="rect">
            <a:avLst/>
          </a:prstGeom>
          <a:noFill/>
          <a:ln>
            <a:noFill/>
          </a:ln>
        </p:spPr>
        <p:txBody>
          <a:bodyPr spcFirstLastPara="1" wrap="square" lIns="457200" tIns="0" rIns="457200" bIns="914400" anchor="t" anchorCtr="0">
            <a:noAutofit/>
          </a:bodyPr>
          <a:lstStyle/>
          <a:p>
            <a:pPr marL="0" lvl="0" indent="0" algn="l" rtl="0">
              <a:spcBef>
                <a:spcPts val="0"/>
              </a:spcBef>
              <a:spcAft>
                <a:spcPts val="1000"/>
              </a:spcAft>
              <a:buNone/>
            </a:pPr>
            <a:endParaRPr sz="1500">
              <a:solidFill>
                <a:srgbClr val="FFFFFF"/>
              </a:solidFill>
              <a:latin typeface="Roboto"/>
              <a:ea typeface="Roboto"/>
              <a:cs typeface="Roboto"/>
              <a:sym typeface="Roboto"/>
            </a:endParaRPr>
          </a:p>
        </p:txBody>
      </p:sp>
      <p:sp>
        <p:nvSpPr>
          <p:cNvPr id="2297" name="Google Shape;2297;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
        <p:nvSpPr>
          <p:cNvPr id="2298" name="Google Shape;2298;p131"/>
          <p:cNvSpPr txBox="1"/>
          <p:nvPr/>
        </p:nvSpPr>
        <p:spPr>
          <a:xfrm>
            <a:off x="-12300" y="4916650"/>
            <a:ext cx="35835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r>
              <a:rPr lang="en" sz="700" u="sng">
                <a:solidFill>
                  <a:srgbClr val="FFFFFF"/>
                </a:solidFill>
                <a:hlinkClick r:id="rId4">
                  <a:extLst>
                    <a:ext uri="{A12FA001-AC4F-418D-AE19-62706E023703}">
                      <ahyp:hlinkClr xmlns:ahyp="http://schemas.microsoft.com/office/drawing/2018/hyperlinkcolor" val="tx"/>
                    </a:ext>
                  </a:extLst>
                </a:hlinkClick>
              </a:rPr>
              <a:t>(Source)</a:t>
            </a:r>
            <a:endParaRPr sz="700">
              <a:solidFill>
                <a:srgbClr val="FFFFFF"/>
              </a:solidFill>
            </a:endParaRPr>
          </a:p>
        </p:txBody>
      </p:sp>
      <p:cxnSp>
        <p:nvCxnSpPr>
          <p:cNvPr id="2299" name="Google Shape;2299;p131"/>
          <p:cNvCxnSpPr/>
          <p:nvPr/>
        </p:nvCxnSpPr>
        <p:spPr>
          <a:xfrm>
            <a:off x="274375" y="640080"/>
            <a:ext cx="37629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2DBE2"/>
        </a:solidFill>
        <a:effectLst/>
      </p:bgPr>
    </p:bg>
    <p:spTree>
      <p:nvGrpSpPr>
        <p:cNvPr id="1" name="Shape 2303"/>
        <p:cNvGrpSpPr/>
        <p:nvPr/>
      </p:nvGrpSpPr>
      <p:grpSpPr>
        <a:xfrm>
          <a:off x="0" y="0"/>
          <a:ext cx="0" cy="0"/>
          <a:chOff x="0" y="0"/>
          <a:chExt cx="0" cy="0"/>
        </a:xfrm>
      </p:grpSpPr>
      <p:sp>
        <p:nvSpPr>
          <p:cNvPr id="2304" name="Google Shape;2304;p132"/>
          <p:cNvSpPr/>
          <p:nvPr/>
        </p:nvSpPr>
        <p:spPr>
          <a:xfrm>
            <a:off x="4037275" y="4778625"/>
            <a:ext cx="4857600" cy="178500"/>
          </a:xfrm>
          <a:prstGeom prst="rect">
            <a:avLst/>
          </a:prstGeom>
          <a:solidFill>
            <a:srgbClr val="A2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
        <p:nvSpPr>
          <p:cNvPr id="2306" name="Google Shape;2306;p132"/>
          <p:cNvSpPr/>
          <p:nvPr/>
        </p:nvSpPr>
        <p:spPr>
          <a:xfrm>
            <a:off x="4134000" y="550825"/>
            <a:ext cx="4857600" cy="178500"/>
          </a:xfrm>
          <a:prstGeom prst="rect">
            <a:avLst/>
          </a:prstGeom>
          <a:solidFill>
            <a:srgbClr val="A2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32"/>
          <p:cNvSpPr/>
          <p:nvPr/>
        </p:nvSpPr>
        <p:spPr>
          <a:xfrm>
            <a:off x="-12300" y="-9175"/>
            <a:ext cx="4266600" cy="5152800"/>
          </a:xfrm>
          <a:prstGeom prst="rect">
            <a:avLst/>
          </a:prstGeom>
          <a:solidFill>
            <a:srgbClr val="7C45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2"/>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rgbClr val="FFFFFF"/>
                </a:solidFill>
                <a:latin typeface="Roboto Medium"/>
                <a:ea typeface="Roboto Medium"/>
                <a:cs typeface="Roboto Medium"/>
                <a:sym typeface="Roboto Medium"/>
              </a:rPr>
              <a:t>Payload Modules</a:t>
            </a:r>
            <a:endParaRPr sz="2400">
              <a:solidFill>
                <a:srgbClr val="FFFFFF"/>
              </a:solidFill>
              <a:latin typeface="Roboto Medium"/>
              <a:ea typeface="Roboto Medium"/>
              <a:cs typeface="Roboto Medium"/>
              <a:sym typeface="Roboto Medium"/>
            </a:endParaRPr>
          </a:p>
          <a:p>
            <a:pPr marL="0" lvl="0" indent="0" algn="l" rtl="0">
              <a:spcBef>
                <a:spcPts val="0"/>
              </a:spcBef>
              <a:spcAft>
                <a:spcPts val="0"/>
              </a:spcAft>
              <a:buNone/>
            </a:pPr>
            <a:endParaRPr sz="2400">
              <a:solidFill>
                <a:srgbClr val="FFFFFF"/>
              </a:solidFill>
              <a:latin typeface="Roboto Medium"/>
              <a:ea typeface="Roboto Medium"/>
              <a:cs typeface="Roboto Medium"/>
              <a:sym typeface="Roboto Medium"/>
            </a:endParaRPr>
          </a:p>
        </p:txBody>
      </p:sp>
      <p:sp>
        <p:nvSpPr>
          <p:cNvPr id="2309" name="Google Shape;2309;p132"/>
          <p:cNvSpPr txBox="1"/>
          <p:nvPr/>
        </p:nvSpPr>
        <p:spPr>
          <a:xfrm>
            <a:off x="0" y="675975"/>
            <a:ext cx="4266600" cy="11286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800"/>
              </a:spcAft>
              <a:buNone/>
            </a:pPr>
            <a:r>
              <a:rPr lang="en" sz="1800">
                <a:solidFill>
                  <a:srgbClr val="FFFFFF"/>
                </a:solidFill>
                <a:latin typeface="Roboto"/>
                <a:ea typeface="Roboto"/>
                <a:cs typeface="Roboto"/>
                <a:sym typeface="Roboto"/>
              </a:rPr>
              <a:t>Payload modules are used to create malicious payloads to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use with an exploit.  </a:t>
            </a:r>
            <a:endParaRPr sz="1800">
              <a:solidFill>
                <a:srgbClr val="FFFFFF"/>
              </a:solidFill>
              <a:latin typeface="Roboto"/>
              <a:ea typeface="Roboto"/>
              <a:cs typeface="Roboto"/>
              <a:sym typeface="Roboto"/>
            </a:endParaRPr>
          </a:p>
        </p:txBody>
      </p:sp>
      <p:sp>
        <p:nvSpPr>
          <p:cNvPr id="2310" name="Google Shape;2310;p132"/>
          <p:cNvSpPr txBox="1"/>
          <p:nvPr/>
        </p:nvSpPr>
        <p:spPr>
          <a:xfrm>
            <a:off x="175" y="2092025"/>
            <a:ext cx="4266600" cy="802800"/>
          </a:xfrm>
          <a:prstGeom prst="rect">
            <a:avLst/>
          </a:prstGeom>
          <a:noFill/>
          <a:ln>
            <a:noFill/>
          </a:ln>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500">
                <a:solidFill>
                  <a:srgbClr val="FFFFFF"/>
                </a:solidFill>
                <a:latin typeface="Roboto"/>
                <a:ea typeface="Roboto"/>
                <a:cs typeface="Roboto"/>
                <a:sym typeface="Roboto"/>
              </a:rPr>
              <a:t>If possible, the aim would be to upload a copy of Meterpreter, which is the default payload of Metasploit.</a:t>
            </a:r>
            <a:endParaRPr sz="1500">
              <a:solidFill>
                <a:srgbClr val="FFFFFF"/>
              </a:solidFill>
              <a:latin typeface="Roboto"/>
              <a:ea typeface="Roboto"/>
              <a:cs typeface="Roboto"/>
              <a:sym typeface="Roboto"/>
            </a:endParaRPr>
          </a:p>
          <a:p>
            <a:pPr marL="0" lvl="0" indent="0" algn="l" rtl="0">
              <a:spcBef>
                <a:spcPts val="1000"/>
              </a:spcBef>
              <a:spcAft>
                <a:spcPts val="0"/>
              </a:spcAft>
              <a:buClr>
                <a:schemeClr val="dk1"/>
              </a:buClr>
              <a:buSzPts val="1100"/>
              <a:buFont typeface="Arial"/>
              <a:buNone/>
            </a:pPr>
            <a:endParaRPr sz="1500">
              <a:solidFill>
                <a:srgbClr val="FFFFFF"/>
              </a:solidFill>
              <a:latin typeface="Roboto"/>
              <a:ea typeface="Roboto"/>
              <a:cs typeface="Roboto"/>
              <a:sym typeface="Roboto"/>
            </a:endParaRPr>
          </a:p>
          <a:p>
            <a:pPr marL="0" lvl="0" indent="0" algn="l" rtl="0">
              <a:spcBef>
                <a:spcPts val="1000"/>
              </a:spcBef>
              <a:spcAft>
                <a:spcPts val="1000"/>
              </a:spcAft>
              <a:buNone/>
            </a:pPr>
            <a:endParaRPr sz="1500">
              <a:solidFill>
                <a:srgbClr val="FFFFFF"/>
              </a:solidFill>
              <a:latin typeface="Roboto"/>
              <a:ea typeface="Roboto"/>
              <a:cs typeface="Roboto"/>
              <a:sym typeface="Roboto"/>
            </a:endParaRPr>
          </a:p>
        </p:txBody>
      </p:sp>
      <p:sp>
        <p:nvSpPr>
          <p:cNvPr id="2311" name="Google Shape;2311;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
        <p:nvSpPr>
          <p:cNvPr id="2312" name="Google Shape;2312;p132"/>
          <p:cNvSpPr txBox="1"/>
          <p:nvPr/>
        </p:nvSpPr>
        <p:spPr>
          <a:xfrm>
            <a:off x="-12300" y="4916650"/>
            <a:ext cx="40497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r>
              <a:rPr lang="en" sz="700" u="sng">
                <a:solidFill>
                  <a:srgbClr val="FFFFFF"/>
                </a:solidFill>
                <a:hlinkClick r:id="rId3">
                  <a:extLst>
                    <a:ext uri="{A12FA001-AC4F-418D-AE19-62706E023703}">
                      <ahyp:hlinkClr xmlns:ahyp="http://schemas.microsoft.com/office/drawing/2018/hyperlinkcolor" val="tx"/>
                    </a:ext>
                  </a:extLst>
                </a:hlinkClick>
              </a:rPr>
              <a:t>(Source)</a:t>
            </a:r>
            <a:endParaRPr sz="700">
              <a:solidFill>
                <a:srgbClr val="FFFFFF"/>
              </a:solidFill>
            </a:endParaRPr>
          </a:p>
        </p:txBody>
      </p:sp>
      <p:cxnSp>
        <p:nvCxnSpPr>
          <p:cNvPr id="2313" name="Google Shape;2313;p132"/>
          <p:cNvCxnSpPr/>
          <p:nvPr/>
        </p:nvCxnSpPr>
        <p:spPr>
          <a:xfrm>
            <a:off x="274375" y="640080"/>
            <a:ext cx="3762900" cy="0"/>
          </a:xfrm>
          <a:prstGeom prst="straightConnector1">
            <a:avLst/>
          </a:prstGeom>
          <a:noFill/>
          <a:ln w="9525" cap="flat" cmpd="sng">
            <a:solidFill>
              <a:srgbClr val="FFFFFF"/>
            </a:solidFill>
            <a:prstDash val="solid"/>
            <a:round/>
            <a:headEnd type="none" w="med" len="med"/>
            <a:tailEnd type="none" w="med" len="med"/>
          </a:ln>
        </p:spPr>
      </p:cxnSp>
      <p:pic>
        <p:nvPicPr>
          <p:cNvPr id="2314" name="Google Shape;2314;p132"/>
          <p:cNvPicPr preferRelativeResize="0"/>
          <p:nvPr/>
        </p:nvPicPr>
        <p:blipFill>
          <a:blip r:embed="rId4">
            <a:alphaModFix/>
          </a:blip>
          <a:stretch>
            <a:fillRect/>
          </a:stretch>
        </p:blipFill>
        <p:spPr>
          <a:xfrm>
            <a:off x="4419175" y="941500"/>
            <a:ext cx="4572426" cy="34293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2E8D1"/>
        </a:solidFill>
        <a:effectLst/>
      </p:bgPr>
    </p:bg>
    <p:spTree>
      <p:nvGrpSpPr>
        <p:cNvPr id="1" name="Shape 2318"/>
        <p:cNvGrpSpPr/>
        <p:nvPr/>
      </p:nvGrpSpPr>
      <p:grpSpPr>
        <a:xfrm>
          <a:off x="0" y="0"/>
          <a:ext cx="0" cy="0"/>
          <a:chOff x="0" y="0"/>
          <a:chExt cx="0" cy="0"/>
        </a:xfrm>
      </p:grpSpPr>
      <p:sp>
        <p:nvSpPr>
          <p:cNvPr id="2319" name="Google Shape;2319;p133"/>
          <p:cNvSpPr/>
          <p:nvPr/>
        </p:nvSpPr>
        <p:spPr>
          <a:xfrm>
            <a:off x="4037275" y="4778625"/>
            <a:ext cx="4857600" cy="178500"/>
          </a:xfrm>
          <a:prstGeom prst="rect">
            <a:avLst/>
          </a:prstGeom>
          <a:solidFill>
            <a:srgbClr val="D2E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
        <p:nvSpPr>
          <p:cNvPr id="2321" name="Google Shape;2321;p133"/>
          <p:cNvSpPr/>
          <p:nvPr/>
        </p:nvSpPr>
        <p:spPr>
          <a:xfrm>
            <a:off x="4134000" y="550825"/>
            <a:ext cx="4857600" cy="178500"/>
          </a:xfrm>
          <a:prstGeom prst="rect">
            <a:avLst/>
          </a:prstGeom>
          <a:solidFill>
            <a:srgbClr val="D2E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3"/>
          <p:cNvSpPr/>
          <p:nvPr/>
        </p:nvSpPr>
        <p:spPr>
          <a:xfrm>
            <a:off x="-12300" y="-9175"/>
            <a:ext cx="4266600" cy="5152800"/>
          </a:xfrm>
          <a:prstGeom prst="rect">
            <a:avLst/>
          </a:prstGeom>
          <a:solidFill>
            <a:srgbClr val="01AB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33"/>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rgbClr val="FFFFFF"/>
                </a:solidFill>
                <a:latin typeface="Roboto Medium"/>
                <a:ea typeface="Roboto Medium"/>
                <a:cs typeface="Roboto Medium"/>
                <a:sym typeface="Roboto Medium"/>
              </a:rPr>
              <a:t>Post Modules</a:t>
            </a:r>
            <a:endParaRPr sz="2400">
              <a:solidFill>
                <a:srgbClr val="FFFFFF"/>
              </a:solidFill>
              <a:latin typeface="Roboto Medium"/>
              <a:ea typeface="Roboto Medium"/>
              <a:cs typeface="Roboto Medium"/>
              <a:sym typeface="Roboto Medium"/>
            </a:endParaRPr>
          </a:p>
          <a:p>
            <a:pPr marL="0" lvl="0" indent="0" algn="l" rtl="0">
              <a:spcBef>
                <a:spcPts val="0"/>
              </a:spcBef>
              <a:spcAft>
                <a:spcPts val="0"/>
              </a:spcAft>
              <a:buNone/>
            </a:pPr>
            <a:endParaRPr sz="2400">
              <a:solidFill>
                <a:srgbClr val="FFFFFF"/>
              </a:solidFill>
              <a:latin typeface="Roboto Medium"/>
              <a:ea typeface="Roboto Medium"/>
              <a:cs typeface="Roboto Medium"/>
              <a:sym typeface="Roboto Medium"/>
            </a:endParaRPr>
          </a:p>
        </p:txBody>
      </p:sp>
      <p:sp>
        <p:nvSpPr>
          <p:cNvPr id="2324" name="Google Shape;2324;p133"/>
          <p:cNvSpPr txBox="1"/>
          <p:nvPr/>
        </p:nvSpPr>
        <p:spPr>
          <a:xfrm>
            <a:off x="0" y="675975"/>
            <a:ext cx="4266600" cy="11286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800"/>
              </a:spcAft>
              <a:buNone/>
            </a:pPr>
            <a:r>
              <a:rPr lang="en" sz="1800">
                <a:solidFill>
                  <a:srgbClr val="FFFFFF"/>
                </a:solidFill>
                <a:latin typeface="Roboto"/>
                <a:ea typeface="Roboto"/>
                <a:cs typeface="Roboto"/>
                <a:sym typeface="Roboto"/>
              </a:rPr>
              <a:t>Post modules offer post-exploitation tools such as the ability to extract password hashes and access tokens.  </a:t>
            </a:r>
            <a:endParaRPr sz="1800">
              <a:solidFill>
                <a:srgbClr val="FFFFFF"/>
              </a:solidFill>
              <a:latin typeface="Roboto"/>
              <a:ea typeface="Roboto"/>
              <a:cs typeface="Roboto"/>
              <a:sym typeface="Roboto"/>
            </a:endParaRPr>
          </a:p>
        </p:txBody>
      </p:sp>
      <p:sp>
        <p:nvSpPr>
          <p:cNvPr id="2325" name="Google Shape;2325;p133"/>
          <p:cNvSpPr txBox="1"/>
          <p:nvPr/>
        </p:nvSpPr>
        <p:spPr>
          <a:xfrm>
            <a:off x="175" y="2092025"/>
            <a:ext cx="4266600" cy="802800"/>
          </a:xfrm>
          <a:prstGeom prst="rect">
            <a:avLst/>
          </a:prstGeom>
          <a:noFill/>
          <a:ln>
            <a:noFill/>
          </a:ln>
        </p:spPr>
        <p:txBody>
          <a:bodyPr spcFirstLastPara="1" wrap="square" lIns="457200" tIns="0" rIns="457200" bIns="914400" anchor="t" anchorCtr="0">
            <a:noAutofit/>
          </a:bodyPr>
          <a:lstStyle/>
          <a:p>
            <a:pPr marL="0" lvl="0" indent="0" algn="l" rtl="0">
              <a:spcBef>
                <a:spcPts val="0"/>
              </a:spcBef>
              <a:spcAft>
                <a:spcPts val="1000"/>
              </a:spcAft>
              <a:buNone/>
            </a:pPr>
            <a:r>
              <a:rPr lang="en" sz="1500">
                <a:solidFill>
                  <a:srgbClr val="FFFFFF"/>
                </a:solidFill>
                <a:latin typeface="Roboto"/>
                <a:ea typeface="Roboto"/>
                <a:cs typeface="Roboto"/>
                <a:sym typeface="Roboto"/>
              </a:rPr>
              <a:t>They even provides modules for </a:t>
            </a:r>
            <a:br>
              <a:rPr lang="en" sz="1500">
                <a:solidFill>
                  <a:srgbClr val="FFFFFF"/>
                </a:solidFill>
                <a:latin typeface="Roboto"/>
                <a:ea typeface="Roboto"/>
                <a:cs typeface="Roboto"/>
                <a:sym typeface="Roboto"/>
              </a:rPr>
            </a:br>
            <a:r>
              <a:rPr lang="en" sz="1500">
                <a:solidFill>
                  <a:srgbClr val="FFFFFF"/>
                </a:solidFill>
                <a:latin typeface="Roboto"/>
                <a:ea typeface="Roboto"/>
                <a:cs typeface="Roboto"/>
                <a:sym typeface="Roboto"/>
              </a:rPr>
              <a:t>taking a screenshot, key-logging, </a:t>
            </a:r>
            <a:br>
              <a:rPr lang="en" sz="1500">
                <a:solidFill>
                  <a:srgbClr val="FFFFFF"/>
                </a:solidFill>
                <a:latin typeface="Roboto"/>
                <a:ea typeface="Roboto"/>
                <a:cs typeface="Roboto"/>
                <a:sym typeface="Roboto"/>
              </a:rPr>
            </a:br>
            <a:r>
              <a:rPr lang="en" sz="1500">
                <a:solidFill>
                  <a:srgbClr val="FFFFFF"/>
                </a:solidFill>
                <a:latin typeface="Roboto"/>
                <a:ea typeface="Roboto"/>
                <a:cs typeface="Roboto"/>
                <a:sym typeface="Roboto"/>
              </a:rPr>
              <a:t>and downloading files. </a:t>
            </a:r>
            <a:endParaRPr sz="1500">
              <a:solidFill>
                <a:srgbClr val="FFFFFF"/>
              </a:solidFill>
              <a:latin typeface="Roboto"/>
              <a:ea typeface="Roboto"/>
              <a:cs typeface="Roboto"/>
              <a:sym typeface="Roboto"/>
            </a:endParaRPr>
          </a:p>
        </p:txBody>
      </p:sp>
      <p:sp>
        <p:nvSpPr>
          <p:cNvPr id="2326" name="Google Shape;2326;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
        <p:nvSpPr>
          <p:cNvPr id="2327" name="Google Shape;2327;p133"/>
          <p:cNvSpPr txBox="1"/>
          <p:nvPr/>
        </p:nvSpPr>
        <p:spPr>
          <a:xfrm>
            <a:off x="-12300" y="4916650"/>
            <a:ext cx="41463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r>
              <a:rPr lang="en" sz="700" u="sng">
                <a:solidFill>
                  <a:srgbClr val="FFFFFF"/>
                </a:solidFill>
                <a:hlinkClick r:id="rId3">
                  <a:extLst>
                    <a:ext uri="{A12FA001-AC4F-418D-AE19-62706E023703}">
                      <ahyp:hlinkClr xmlns:ahyp="http://schemas.microsoft.com/office/drawing/2018/hyperlinkcolor" val="tx"/>
                    </a:ext>
                  </a:extLst>
                </a:hlinkClick>
              </a:rPr>
              <a:t>(Source)</a:t>
            </a:r>
            <a:endParaRPr sz="700">
              <a:solidFill>
                <a:srgbClr val="FFFFFF"/>
              </a:solidFill>
            </a:endParaRPr>
          </a:p>
        </p:txBody>
      </p:sp>
      <p:cxnSp>
        <p:nvCxnSpPr>
          <p:cNvPr id="2328" name="Google Shape;2328;p133"/>
          <p:cNvCxnSpPr/>
          <p:nvPr/>
        </p:nvCxnSpPr>
        <p:spPr>
          <a:xfrm>
            <a:off x="274375" y="640080"/>
            <a:ext cx="3762900" cy="0"/>
          </a:xfrm>
          <a:prstGeom prst="straightConnector1">
            <a:avLst/>
          </a:prstGeom>
          <a:noFill/>
          <a:ln w="9525" cap="flat" cmpd="sng">
            <a:solidFill>
              <a:srgbClr val="FFFFFF"/>
            </a:solidFill>
            <a:prstDash val="solid"/>
            <a:round/>
            <a:headEnd type="none" w="med" len="med"/>
            <a:tailEnd type="none" w="med" len="med"/>
          </a:ln>
        </p:spPr>
      </p:cxnSp>
      <p:pic>
        <p:nvPicPr>
          <p:cNvPr id="2329" name="Google Shape;2329;p133"/>
          <p:cNvPicPr preferRelativeResize="0"/>
          <p:nvPr/>
        </p:nvPicPr>
        <p:blipFill>
          <a:blip r:embed="rId4">
            <a:alphaModFix/>
          </a:blip>
          <a:stretch>
            <a:fillRect/>
          </a:stretch>
        </p:blipFill>
        <p:spPr>
          <a:xfrm>
            <a:off x="4276588" y="774778"/>
            <a:ext cx="4857600" cy="36432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33"/>
        <p:cNvGrpSpPr/>
        <p:nvPr/>
      </p:nvGrpSpPr>
      <p:grpSpPr>
        <a:xfrm>
          <a:off x="0" y="0"/>
          <a:ext cx="0" cy="0"/>
          <a:chOff x="0" y="0"/>
          <a:chExt cx="0" cy="0"/>
        </a:xfrm>
      </p:grpSpPr>
      <p:sp>
        <p:nvSpPr>
          <p:cNvPr id="2334" name="Google Shape;2334;p134"/>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5" name="Google Shape;2335;p134"/>
          <p:cNvGrpSpPr/>
          <p:nvPr/>
        </p:nvGrpSpPr>
        <p:grpSpPr>
          <a:xfrm>
            <a:off x="457200" y="1378813"/>
            <a:ext cx="776889" cy="621300"/>
            <a:chOff x="457200" y="1378813"/>
            <a:chExt cx="776889" cy="621300"/>
          </a:xfrm>
        </p:grpSpPr>
        <p:sp>
          <p:nvSpPr>
            <p:cNvPr id="2336" name="Google Shape;2336;p134"/>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37" name="Google Shape;2337;p134"/>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38" name="Google Shape;2338;p134"/>
          <p:cNvGrpSpPr/>
          <p:nvPr/>
        </p:nvGrpSpPr>
        <p:grpSpPr>
          <a:xfrm>
            <a:off x="457200" y="2228725"/>
            <a:ext cx="776889" cy="621300"/>
            <a:chOff x="457200" y="1378813"/>
            <a:chExt cx="776889" cy="621300"/>
          </a:xfrm>
        </p:grpSpPr>
        <p:sp>
          <p:nvSpPr>
            <p:cNvPr id="2339" name="Google Shape;2339;p134"/>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40" name="Google Shape;2340;p134"/>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41" name="Google Shape;2341;p134"/>
          <p:cNvGrpSpPr/>
          <p:nvPr/>
        </p:nvGrpSpPr>
        <p:grpSpPr>
          <a:xfrm>
            <a:off x="457200" y="3073850"/>
            <a:ext cx="776889" cy="621300"/>
            <a:chOff x="457200" y="1378813"/>
            <a:chExt cx="776889" cy="621300"/>
          </a:xfrm>
        </p:grpSpPr>
        <p:sp>
          <p:nvSpPr>
            <p:cNvPr id="2342" name="Google Shape;2342;p134"/>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43" name="Google Shape;2343;p134"/>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44" name="Google Shape;2344;p134"/>
          <p:cNvGrpSpPr/>
          <p:nvPr/>
        </p:nvGrpSpPr>
        <p:grpSpPr>
          <a:xfrm>
            <a:off x="457200" y="3923750"/>
            <a:ext cx="776889" cy="621300"/>
            <a:chOff x="457200" y="1378813"/>
            <a:chExt cx="776889" cy="621300"/>
          </a:xfrm>
        </p:grpSpPr>
        <p:sp>
          <p:nvSpPr>
            <p:cNvPr id="2345" name="Google Shape;2345;p134"/>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46" name="Google Shape;2346;p134"/>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347" name="Google Shape;2347;p134"/>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4"/>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34"/>
          <p:cNvSpPr/>
          <p:nvPr/>
        </p:nvSpPr>
        <p:spPr>
          <a:xfrm>
            <a:off x="1352550" y="39189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
        <p:nvSpPr>
          <p:cNvPr id="2351" name="Google Shape;2351;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Metasploit Demo</a:t>
            </a:r>
            <a:endParaRPr/>
          </a:p>
        </p:txBody>
      </p:sp>
      <p:sp>
        <p:nvSpPr>
          <p:cNvPr id="2352" name="Google Shape;2352;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following overview of Metasploit, we will: </a:t>
            </a:r>
            <a:endParaRPr/>
          </a:p>
        </p:txBody>
      </p:sp>
      <p:sp>
        <p:nvSpPr>
          <p:cNvPr id="2353" name="Google Shape;2353;p134"/>
          <p:cNvSpPr txBox="1">
            <a:spLocks noGrp="1"/>
          </p:cNvSpPr>
          <p:nvPr>
            <p:ph type="subTitle" idx="1"/>
          </p:nvPr>
        </p:nvSpPr>
        <p:spPr>
          <a:xfrm>
            <a:off x="1479250" y="1398000"/>
            <a:ext cx="69393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Initiate Metasploit.  </a:t>
            </a:r>
            <a:endParaRPr sz="1600">
              <a:latin typeface="Roboto"/>
              <a:ea typeface="Roboto"/>
              <a:cs typeface="Roboto"/>
              <a:sym typeface="Roboto"/>
            </a:endParaRPr>
          </a:p>
        </p:txBody>
      </p:sp>
      <p:sp>
        <p:nvSpPr>
          <p:cNvPr id="2354" name="Google Shape;2354;p134"/>
          <p:cNvSpPr txBox="1">
            <a:spLocks noGrp="1"/>
          </p:cNvSpPr>
          <p:nvPr>
            <p:ph type="subTitle" idx="2"/>
          </p:nvPr>
        </p:nvSpPr>
        <p:spPr>
          <a:xfrm>
            <a:off x="1479250" y="2233541"/>
            <a:ext cx="69393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Interact with its interface. </a:t>
            </a:r>
            <a:endParaRPr sz="1600">
              <a:latin typeface="Roboto"/>
              <a:ea typeface="Roboto"/>
              <a:cs typeface="Roboto"/>
              <a:sym typeface="Roboto"/>
            </a:endParaRPr>
          </a:p>
        </p:txBody>
      </p:sp>
      <p:sp>
        <p:nvSpPr>
          <p:cNvPr id="2355" name="Google Shape;2355;p134"/>
          <p:cNvSpPr txBox="1">
            <a:spLocks noGrp="1"/>
          </p:cNvSpPr>
          <p:nvPr>
            <p:ph type="subTitle" idx="3"/>
          </p:nvPr>
        </p:nvSpPr>
        <p:spPr>
          <a:xfrm>
            <a:off x="1488559" y="3076271"/>
            <a:ext cx="69393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Use the built-in help menu system. </a:t>
            </a:r>
            <a:endParaRPr sz="1600">
              <a:latin typeface="Roboto"/>
              <a:ea typeface="Roboto"/>
              <a:cs typeface="Roboto"/>
              <a:sym typeface="Roboto"/>
            </a:endParaRPr>
          </a:p>
        </p:txBody>
      </p:sp>
      <p:sp>
        <p:nvSpPr>
          <p:cNvPr id="2356" name="Google Shape;2356;p134"/>
          <p:cNvSpPr txBox="1">
            <a:spLocks noGrp="1"/>
          </p:cNvSpPr>
          <p:nvPr>
            <p:ph type="subTitle" idx="4"/>
          </p:nvPr>
        </p:nvSpPr>
        <p:spPr>
          <a:xfrm>
            <a:off x="1479250" y="3918975"/>
            <a:ext cx="75714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Exploit a vulnerable Shellshock VM by loading modules and setting payloads.</a:t>
            </a:r>
            <a:endParaRPr sz="1600">
              <a:latin typeface="Roboto"/>
              <a:ea typeface="Roboto"/>
              <a:cs typeface="Roboto"/>
              <a:sym typeface="Roboto"/>
            </a:endParaRPr>
          </a:p>
        </p:txBody>
      </p:sp>
      <p:pic>
        <p:nvPicPr>
          <p:cNvPr id="2357" name="Google Shape;2357;p134"/>
          <p:cNvPicPr preferRelativeResize="0"/>
          <p:nvPr/>
        </p:nvPicPr>
        <p:blipFill>
          <a:blip r:embed="rId3">
            <a:alphaModFix/>
          </a:blip>
          <a:stretch>
            <a:fillRect/>
          </a:stretch>
        </p:blipFill>
        <p:spPr>
          <a:xfrm>
            <a:off x="7809375" y="63375"/>
            <a:ext cx="1334625" cy="133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pic>
        <p:nvPicPr>
          <p:cNvPr id="2060" name="Google Shape;2060;p108"/>
          <p:cNvPicPr preferRelativeResize="0"/>
          <p:nvPr/>
        </p:nvPicPr>
        <p:blipFill>
          <a:blip r:embed="rId3">
            <a:alphaModFix/>
          </a:blip>
          <a:stretch>
            <a:fillRect/>
          </a:stretch>
        </p:blipFill>
        <p:spPr>
          <a:xfrm>
            <a:off x="0" y="0"/>
            <a:ext cx="9144000" cy="5143505"/>
          </a:xfrm>
          <a:prstGeom prst="rect">
            <a:avLst/>
          </a:prstGeom>
          <a:noFill/>
          <a:ln>
            <a:noFill/>
          </a:ln>
        </p:spPr>
      </p:pic>
      <p:sp>
        <p:nvSpPr>
          <p:cNvPr id="2061" name="Google Shape;2061;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a:t>
            </a:fld>
            <a:endParaRPr sz="600">
              <a:solidFill>
                <a:srgbClr val="FFFFFF"/>
              </a:solidFill>
            </a:endParaRPr>
          </a:p>
        </p:txBody>
      </p:sp>
      <p:sp>
        <p:nvSpPr>
          <p:cNvPr id="2062" name="Google Shape;2062;p108"/>
          <p:cNvSpPr txBox="1">
            <a:spLocks noGrp="1"/>
          </p:cNvSpPr>
          <p:nvPr>
            <p:ph type="title"/>
          </p:nvPr>
        </p:nvSpPr>
        <p:spPr>
          <a:xfrm>
            <a:off x="3600775" y="582150"/>
            <a:ext cx="5632500" cy="36765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300">
                <a:solidFill>
                  <a:srgbClr val="FFF2CC"/>
                </a:solidFill>
                <a:latin typeface="Roboto"/>
                <a:ea typeface="Roboto"/>
                <a:cs typeface="Roboto"/>
                <a:sym typeface="Roboto"/>
              </a:rPr>
              <a:t>Last week, we looked at many tools and techniques for the Planning and Reconnaissance stage, covering passive and active reconnaissance. </a:t>
            </a:r>
            <a:endParaRPr sz="2300">
              <a:solidFill>
                <a:srgbClr val="FFF2CC"/>
              </a:solidFill>
              <a:latin typeface="Roboto"/>
              <a:ea typeface="Roboto"/>
              <a:cs typeface="Roboto"/>
              <a:sym typeface="Roboto"/>
            </a:endParaRPr>
          </a:p>
          <a:p>
            <a:pPr marL="0" lvl="0" indent="0" algn="l" rtl="0">
              <a:spcBef>
                <a:spcPts val="1000"/>
              </a:spcBef>
              <a:spcAft>
                <a:spcPts val="0"/>
              </a:spcAft>
              <a:buClr>
                <a:schemeClr val="dk1"/>
              </a:buClr>
              <a:buSzPts val="1100"/>
              <a:buFont typeface="Arial"/>
              <a:buNone/>
            </a:pPr>
            <a:r>
              <a:rPr lang="en" sz="2300">
                <a:solidFill>
                  <a:srgbClr val="FFF2CC"/>
                </a:solidFill>
                <a:latin typeface="Roboto"/>
                <a:ea typeface="Roboto"/>
                <a:cs typeface="Roboto"/>
                <a:sym typeface="Roboto"/>
              </a:rPr>
              <a:t>Then we moved to the second stage, Scanning, covering vulnerability scanning. </a:t>
            </a:r>
            <a:endParaRPr sz="2300">
              <a:solidFill>
                <a:srgbClr val="FFF2CC"/>
              </a:solidFill>
              <a:latin typeface="Roboto"/>
              <a:ea typeface="Roboto"/>
              <a:cs typeface="Roboto"/>
              <a:sym typeface="Roboto"/>
            </a:endParaRPr>
          </a:p>
          <a:p>
            <a:pPr marL="0" lvl="0" indent="0" algn="l" rtl="0">
              <a:spcBef>
                <a:spcPts val="1000"/>
              </a:spcBef>
              <a:spcAft>
                <a:spcPts val="1000"/>
              </a:spcAft>
              <a:buClr>
                <a:schemeClr val="dk1"/>
              </a:buClr>
              <a:buSzPts val="1100"/>
              <a:buFont typeface="Arial"/>
              <a:buNone/>
            </a:pPr>
            <a:r>
              <a:rPr lang="en" sz="2300">
                <a:solidFill>
                  <a:srgbClr val="FFF2CC"/>
                </a:solidFill>
                <a:latin typeface="Roboto"/>
                <a:ea typeface="Roboto"/>
                <a:cs typeface="Roboto"/>
                <a:sym typeface="Roboto"/>
              </a:rPr>
              <a:t>We also began the third, Exploitation, phase in which we ran scripted exploits using SearchSploit.. </a:t>
            </a:r>
            <a:endParaRPr sz="2300">
              <a:solidFill>
                <a:srgbClr val="FFF2CC"/>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3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Metasploit</a:t>
            </a:r>
            <a:endParaRPr/>
          </a:p>
        </p:txBody>
      </p:sp>
      <p:sp>
        <p:nvSpPr>
          <p:cNvPr id="2363" name="Google Shape;2363;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3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2369" name="Google Shape;2369;p13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00000"/>
              </a:lnSpc>
              <a:spcBef>
                <a:spcPts val="0"/>
              </a:spcBef>
              <a:spcAft>
                <a:spcPts val="0"/>
              </a:spcAft>
              <a:buNone/>
            </a:pPr>
            <a:r>
              <a:rPr lang="en">
                <a:latin typeface="Roboto Medium"/>
                <a:ea typeface="Roboto Medium"/>
                <a:cs typeface="Roboto Medium"/>
                <a:sym typeface="Roboto Medium"/>
              </a:rPr>
              <a:t>Activity:</a:t>
            </a:r>
            <a:br>
              <a:rPr lang="en">
                <a:latin typeface="Roboto Light"/>
                <a:ea typeface="Roboto Light"/>
                <a:cs typeface="Roboto Light"/>
                <a:sym typeface="Roboto Light"/>
              </a:rPr>
            </a:br>
            <a:r>
              <a:rPr lang="en">
                <a:latin typeface="Roboto Light"/>
                <a:ea typeface="Roboto Light"/>
                <a:cs typeface="Roboto Light"/>
                <a:sym typeface="Roboto Light"/>
              </a:rPr>
              <a:t>Attacking Shellshock with Metasploit</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use exploit modules from the Metasploit framework to establish a reverse shell on a target using a Shellshock exploit.</a:t>
            </a:r>
            <a:endParaRPr sz="2000">
              <a:latin typeface="Roboto Light"/>
              <a:ea typeface="Roboto Light"/>
              <a:cs typeface="Roboto Light"/>
              <a:sym typeface="Roboto Light"/>
            </a:endParaRPr>
          </a:p>
        </p:txBody>
      </p:sp>
      <p:sp>
        <p:nvSpPr>
          <p:cNvPr id="2370" name="Google Shape;2370;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74"/>
        <p:cNvGrpSpPr/>
        <p:nvPr/>
      </p:nvGrpSpPr>
      <p:grpSpPr>
        <a:xfrm>
          <a:off x="0" y="0"/>
          <a:ext cx="0" cy="0"/>
          <a:chOff x="0" y="0"/>
          <a:chExt cx="0" cy="0"/>
        </a:xfrm>
      </p:grpSpPr>
      <p:sp>
        <p:nvSpPr>
          <p:cNvPr id="2375" name="Google Shape;2375;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13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Metasploit and Heartbleed</a:t>
            </a:r>
            <a:endParaRPr/>
          </a:p>
        </p:txBody>
      </p:sp>
      <p:sp>
        <p:nvSpPr>
          <p:cNvPr id="2381" name="Google Shape;2381;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pic>
        <p:nvPicPr>
          <p:cNvPr id="2386" name="Google Shape;2386;p139"/>
          <p:cNvPicPr preferRelativeResize="0"/>
          <p:nvPr/>
        </p:nvPicPr>
        <p:blipFill>
          <a:blip r:embed="rId3">
            <a:alphaModFix/>
          </a:blip>
          <a:stretch>
            <a:fillRect/>
          </a:stretch>
        </p:blipFill>
        <p:spPr>
          <a:xfrm>
            <a:off x="0" y="0"/>
            <a:ext cx="9144000" cy="5143505"/>
          </a:xfrm>
          <a:prstGeom prst="rect">
            <a:avLst/>
          </a:prstGeom>
          <a:noFill/>
          <a:ln>
            <a:noFill/>
          </a:ln>
        </p:spPr>
      </p:pic>
      <p:sp>
        <p:nvSpPr>
          <p:cNvPr id="2387" name="Google Shape;2387;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34</a:t>
            </a:fld>
            <a:endParaRPr sz="600">
              <a:solidFill>
                <a:srgbClr val="FFFFFF"/>
              </a:solidFill>
            </a:endParaRPr>
          </a:p>
        </p:txBody>
      </p:sp>
      <p:sp>
        <p:nvSpPr>
          <p:cNvPr id="2388" name="Google Shape;2388;p139"/>
          <p:cNvSpPr txBox="1">
            <a:spLocks noGrp="1"/>
          </p:cNvSpPr>
          <p:nvPr>
            <p:ph type="title"/>
          </p:nvPr>
        </p:nvSpPr>
        <p:spPr>
          <a:xfrm>
            <a:off x="3600775" y="1392225"/>
            <a:ext cx="5007000" cy="28662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3000">
                <a:solidFill>
                  <a:srgbClr val="FFF2CC"/>
                </a:solidFill>
                <a:latin typeface="Roboto"/>
                <a:ea typeface="Roboto"/>
                <a:cs typeface="Roboto"/>
                <a:sym typeface="Roboto"/>
              </a:rPr>
              <a:t>Now that we’re familiar with Metasploit, we will use it to exploit other vulnerabilities.</a:t>
            </a:r>
            <a:endParaRPr sz="3000">
              <a:solidFill>
                <a:srgbClr val="FFF2CC"/>
              </a:solidFill>
              <a:latin typeface="Roboto Light"/>
              <a:ea typeface="Roboto Light"/>
              <a:cs typeface="Roboto Light"/>
              <a:sym typeface="Robo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14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Heartbleed, Metasploit, and MSFconsole</a:t>
            </a:r>
            <a:endParaRPr/>
          </a:p>
        </p:txBody>
      </p:sp>
      <p:sp>
        <p:nvSpPr>
          <p:cNvPr id="2394" name="Google Shape;2394;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14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400" name="Google Shape;2400;p141"/>
          <p:cNvSpPr txBox="1">
            <a:spLocks noGrp="1"/>
          </p:cNvSpPr>
          <p:nvPr>
            <p:ph type="title" idx="2"/>
          </p:nvPr>
        </p:nvSpPr>
        <p:spPr>
          <a:xfrm>
            <a:off x="273900" y="1042875"/>
            <a:ext cx="8870100" cy="2764200"/>
          </a:xfrm>
          <a:prstGeom prst="rect">
            <a:avLst/>
          </a:prstGeom>
        </p:spPr>
        <p:txBody>
          <a:bodyPr spcFirstLastPara="1" wrap="square" lIns="2560300" tIns="0" rIns="457200" bIns="457200" anchor="t" anchorCtr="0">
            <a:noAutofit/>
          </a:bodyPr>
          <a:lstStyle/>
          <a:p>
            <a:pPr marL="0" lvl="0" indent="0" algn="l" rtl="0">
              <a:lnSpc>
                <a:spcPct val="100000"/>
              </a:lnSpc>
              <a:spcBef>
                <a:spcPts val="0"/>
              </a:spcBef>
              <a:spcAft>
                <a:spcPts val="0"/>
              </a:spcAft>
              <a:buClr>
                <a:schemeClr val="dk1"/>
              </a:buClr>
              <a:buSzPts val="1100"/>
              <a:buFont typeface="Arial"/>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latin typeface="Roboto Light"/>
                <a:ea typeface="Roboto Light"/>
                <a:cs typeface="Roboto Light"/>
                <a:sym typeface="Roboto Light"/>
              </a:rPr>
              <a:t>Attacking Heartbleed with Metasploit</a:t>
            </a:r>
            <a:endParaRPr>
              <a:latin typeface="Roboto Light"/>
              <a:ea typeface="Roboto Light"/>
              <a:cs typeface="Roboto Light"/>
              <a:sym typeface="Roboto Light"/>
            </a:endParaRPr>
          </a:p>
          <a:p>
            <a:pPr marL="0" lvl="0" indent="0" algn="l" rtl="0">
              <a:lnSpc>
                <a:spcPct val="115000"/>
              </a:lnSpc>
              <a:spcBef>
                <a:spcPts val="800"/>
              </a:spcBef>
              <a:spcAft>
                <a:spcPts val="800"/>
              </a:spcAft>
              <a:buClr>
                <a:schemeClr val="dk1"/>
              </a:buClr>
              <a:buSzPts val="1100"/>
              <a:buFont typeface="Arial"/>
              <a:buNone/>
            </a:pPr>
            <a:r>
              <a:rPr lang="en" sz="2000">
                <a:latin typeface="Roboto Light"/>
                <a:ea typeface="Roboto Light"/>
                <a:cs typeface="Roboto Light"/>
                <a:sym typeface="Roboto Light"/>
              </a:rPr>
              <a:t>In this activity, you will act as a penetration tester</a:t>
            </a:r>
            <a:br>
              <a:rPr lang="en" sz="2000">
                <a:latin typeface="Roboto Light"/>
                <a:ea typeface="Roboto Light"/>
                <a:cs typeface="Roboto Light"/>
                <a:sym typeface="Roboto Light"/>
              </a:rPr>
            </a:br>
            <a:r>
              <a:rPr lang="en" sz="2000">
                <a:latin typeface="Roboto Light"/>
                <a:ea typeface="Roboto Light"/>
                <a:cs typeface="Roboto Light"/>
                <a:sym typeface="Roboto Light"/>
              </a:rPr>
              <a:t>tasked with gathering data leakage from the </a:t>
            </a:r>
            <a:br>
              <a:rPr lang="en" sz="2000">
                <a:latin typeface="Roboto Light"/>
                <a:ea typeface="Roboto Light"/>
                <a:cs typeface="Roboto Light"/>
                <a:sym typeface="Roboto Light"/>
              </a:rPr>
            </a:br>
            <a:r>
              <a:rPr lang="en" sz="2000">
                <a:latin typeface="Roboto Light"/>
                <a:ea typeface="Roboto Light"/>
                <a:cs typeface="Roboto Light"/>
                <a:sym typeface="Roboto Light"/>
              </a:rPr>
              <a:t>Heartbleed vulnerability.</a:t>
            </a:r>
            <a:endParaRPr sz="2500">
              <a:latin typeface="Roboto Light"/>
              <a:ea typeface="Roboto Light"/>
              <a:cs typeface="Roboto Light"/>
              <a:sym typeface="Roboto Light"/>
            </a:endParaRPr>
          </a:p>
        </p:txBody>
      </p:sp>
      <p:sp>
        <p:nvSpPr>
          <p:cNvPr id="2401" name="Google Shape;2401;p1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05"/>
        <p:cNvGrpSpPr/>
        <p:nvPr/>
      </p:nvGrpSpPr>
      <p:grpSpPr>
        <a:xfrm>
          <a:off x="0" y="0"/>
          <a:ext cx="0" cy="0"/>
          <a:chOff x="0" y="0"/>
          <a:chExt cx="0" cy="0"/>
        </a:xfrm>
      </p:grpSpPr>
      <p:sp>
        <p:nvSpPr>
          <p:cNvPr id="2406" name="Google Shape;2406;p1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pic>
        <p:nvPicPr>
          <p:cNvPr id="2411" name="Google Shape;2411;p143"/>
          <p:cNvPicPr preferRelativeResize="0"/>
          <p:nvPr/>
        </p:nvPicPr>
        <p:blipFill rotWithShape="1">
          <a:blip r:embed="rId3">
            <a:alphaModFix/>
          </a:blip>
          <a:srcRect l="-21133" t="8970" r="14558" b="31306"/>
          <a:stretch/>
        </p:blipFill>
        <p:spPr>
          <a:xfrm>
            <a:off x="25" y="-24301"/>
            <a:ext cx="9144000" cy="5181451"/>
          </a:xfrm>
          <a:prstGeom prst="rect">
            <a:avLst/>
          </a:prstGeom>
          <a:noFill/>
          <a:ln>
            <a:noFill/>
          </a:ln>
        </p:spPr>
      </p:pic>
      <p:sp>
        <p:nvSpPr>
          <p:cNvPr id="2412" name="Google Shape;2412;p143"/>
          <p:cNvSpPr/>
          <p:nvPr/>
        </p:nvSpPr>
        <p:spPr>
          <a:xfrm rot="5400000">
            <a:off x="43200" y="-81151"/>
            <a:ext cx="5157300" cy="5243700"/>
          </a:xfrm>
          <a:prstGeom prst="rect">
            <a:avLst/>
          </a:prstGeom>
          <a:gradFill>
            <a:gsLst>
              <a:gs pos="0">
                <a:srgbClr val="FFFFFF"/>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43"/>
          <p:cNvSpPr/>
          <p:nvPr/>
        </p:nvSpPr>
        <p:spPr>
          <a:xfrm rot="5400000">
            <a:off x="43200" y="-81151"/>
            <a:ext cx="5157300" cy="5243700"/>
          </a:xfrm>
          <a:prstGeom prst="rect">
            <a:avLst/>
          </a:prstGeom>
          <a:gradFill>
            <a:gsLst>
              <a:gs pos="0">
                <a:srgbClr val="FFFFFF"/>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43"/>
          <p:cNvSpPr/>
          <p:nvPr/>
        </p:nvSpPr>
        <p:spPr>
          <a:xfrm rot="5400000">
            <a:off x="43200" y="-81151"/>
            <a:ext cx="5157300" cy="5243700"/>
          </a:xfrm>
          <a:prstGeom prst="rect">
            <a:avLst/>
          </a:prstGeom>
          <a:gradFill>
            <a:gsLst>
              <a:gs pos="0">
                <a:srgbClr val="FFFFFF"/>
              </a:gs>
              <a:gs pos="100000">
                <a:srgbClr val="FFFFFF">
                  <a:alpha val="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416" name="Google Shape;2416;p143"/>
          <p:cNvSpPr txBox="1">
            <a:spLocks noGrp="1"/>
          </p:cNvSpPr>
          <p:nvPr>
            <p:ph type="title"/>
          </p:nvPr>
        </p:nvSpPr>
        <p:spPr>
          <a:xfrm>
            <a:off x="157400" y="525275"/>
            <a:ext cx="4592100" cy="42510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endParaRPr>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3000">
              <a:latin typeface="Roboto Light"/>
              <a:ea typeface="Roboto Light"/>
              <a:cs typeface="Roboto Light"/>
              <a:sym typeface="Roboto Light"/>
            </a:endParaRPr>
          </a:p>
        </p:txBody>
      </p:sp>
      <p:sp>
        <p:nvSpPr>
          <p:cNvPr id="2417" name="Google Shape;2417;p143"/>
          <p:cNvSpPr txBox="1"/>
          <p:nvPr/>
        </p:nvSpPr>
        <p:spPr>
          <a:xfrm>
            <a:off x="25" y="1054150"/>
            <a:ext cx="4323000" cy="34206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3000">
                <a:solidFill>
                  <a:schemeClr val="dk1"/>
                </a:solidFill>
                <a:latin typeface="Roboto Light"/>
                <a:ea typeface="Roboto Light"/>
                <a:cs typeface="Roboto Light"/>
                <a:sym typeface="Roboto Light"/>
              </a:rPr>
              <a:t>Next class, we’ll use Metasploit to engage in post-exploitation tactics and set up backdoors using </a:t>
            </a:r>
            <a:r>
              <a:rPr lang="en" sz="3000" b="1">
                <a:solidFill>
                  <a:schemeClr val="dk1"/>
                </a:solidFill>
                <a:latin typeface="Roboto"/>
                <a:ea typeface="Roboto"/>
                <a:cs typeface="Roboto"/>
                <a:sym typeface="Roboto"/>
              </a:rPr>
              <a:t>Meterpreter</a:t>
            </a:r>
            <a:r>
              <a:rPr lang="en" sz="3000">
                <a:solidFill>
                  <a:schemeClr val="dk1"/>
                </a:solidFill>
                <a:latin typeface="Roboto Light"/>
                <a:ea typeface="Roboto Light"/>
                <a:cs typeface="Roboto Light"/>
                <a:sym typeface="Roboto Light"/>
              </a:rPr>
              <a:t>. </a:t>
            </a:r>
            <a:endParaRPr sz="3000">
              <a:solidFill>
                <a:schemeClr val="dk1"/>
              </a:solidFill>
              <a:latin typeface="Roboto Light"/>
              <a:ea typeface="Roboto Light"/>
              <a:cs typeface="Roboto Light"/>
              <a:sym typeface="Robo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2422" name="Google Shape;2422;p14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2423" name="Google Shape;2423;p1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66"/>
        <p:cNvGrpSpPr/>
        <p:nvPr/>
      </p:nvGrpSpPr>
      <p:grpSpPr>
        <a:xfrm>
          <a:off x="0" y="0"/>
          <a:ext cx="0" cy="0"/>
          <a:chOff x="0" y="0"/>
          <a:chExt cx="0" cy="0"/>
        </a:xfrm>
      </p:grpSpPr>
      <p:sp>
        <p:nvSpPr>
          <p:cNvPr id="2067" name="Google Shape;2067;p109"/>
          <p:cNvSpPr/>
          <p:nvPr/>
        </p:nvSpPr>
        <p:spPr>
          <a:xfrm>
            <a:off x="150925" y="4869700"/>
            <a:ext cx="8884200" cy="19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09"/>
          <p:cNvSpPr/>
          <p:nvPr/>
        </p:nvSpPr>
        <p:spPr>
          <a:xfrm>
            <a:off x="201225" y="467125"/>
            <a:ext cx="8668500" cy="19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a:t>
            </a:fld>
            <a:endParaRPr sz="600">
              <a:solidFill>
                <a:srgbClr val="FFFFFF"/>
              </a:solidFill>
            </a:endParaRPr>
          </a:p>
        </p:txBody>
      </p:sp>
      <p:pic>
        <p:nvPicPr>
          <p:cNvPr id="2070" name="Google Shape;2070;p109"/>
          <p:cNvPicPr preferRelativeResize="0"/>
          <p:nvPr/>
        </p:nvPicPr>
        <p:blipFill rotWithShape="1">
          <a:blip r:embed="rId3">
            <a:alphaModFix/>
          </a:blip>
          <a:srcRect l="-2448" t="-3391"/>
          <a:stretch/>
        </p:blipFill>
        <p:spPr>
          <a:xfrm>
            <a:off x="1746825" y="1364725"/>
            <a:ext cx="5650350" cy="3358425"/>
          </a:xfrm>
          <a:prstGeom prst="rect">
            <a:avLst/>
          </a:prstGeom>
          <a:noFill/>
          <a:ln>
            <a:noFill/>
          </a:ln>
        </p:spPr>
      </p:pic>
      <p:sp>
        <p:nvSpPr>
          <p:cNvPr id="2071" name="Google Shape;2071;p109"/>
          <p:cNvSpPr txBox="1">
            <a:spLocks noGrp="1"/>
          </p:cNvSpPr>
          <p:nvPr>
            <p:ph type="title"/>
          </p:nvPr>
        </p:nvSpPr>
        <p:spPr>
          <a:xfrm>
            <a:off x="0" y="272275"/>
            <a:ext cx="9144000" cy="945900"/>
          </a:xfrm>
          <a:prstGeom prst="rect">
            <a:avLst/>
          </a:prstGeom>
          <a:noFill/>
        </p:spPr>
        <p:txBody>
          <a:bodyPr spcFirstLastPara="1" wrap="square" lIns="457200" tIns="182875" rIns="274300" bIns="91425" anchor="t"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Today, we will dive a bit deeper into the Exploitation stage and use Metasploit, a powerful, industry-standard tool suite with modules that perform a wide range of penetration tasks. As we learn about this tool, we will also learn of new vulnerabilities and exploits that these tools can be used against.</a:t>
            </a:r>
            <a:endParaRPr sz="2000">
              <a:solidFill>
                <a:srgbClr val="FFFFFF"/>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110"/>
          <p:cNvSpPr/>
          <p:nvPr/>
        </p:nvSpPr>
        <p:spPr>
          <a:xfrm>
            <a:off x="-6900" y="0"/>
            <a:ext cx="9201300" cy="5143500"/>
          </a:xfrm>
          <a:prstGeom prst="rect">
            <a:avLst/>
          </a:prstGeom>
          <a:gradFill>
            <a:gsLst>
              <a:gs pos="0">
                <a:srgbClr val="D1DBE0"/>
              </a:gs>
              <a:gs pos="100000">
                <a:srgbClr val="616D73"/>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10"/>
          <p:cNvSpPr txBox="1">
            <a:spLocks noGrp="1"/>
          </p:cNvSpPr>
          <p:nvPr>
            <p:ph type="title"/>
          </p:nvPr>
        </p:nvSpPr>
        <p:spPr>
          <a:xfrm>
            <a:off x="-12300" y="106680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a:t>
            </a:r>
            <a:endParaRPr/>
          </a:p>
        </p:txBody>
      </p:sp>
      <p:sp>
        <p:nvSpPr>
          <p:cNvPr id="2078" name="Google Shape;2078;p110"/>
          <p:cNvSpPr txBox="1">
            <a:spLocks noGrp="1"/>
          </p:cNvSpPr>
          <p:nvPr>
            <p:ph type="subTitle" idx="1"/>
          </p:nvPr>
        </p:nvSpPr>
        <p:spPr>
          <a:xfrm>
            <a:off x="0" y="1742775"/>
            <a:ext cx="4580400" cy="2060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200"/>
              <a:t>As we learn about Metasploit’s powerful tools, we’ll use </a:t>
            </a:r>
            <a:r>
              <a:rPr lang="en" sz="2200">
                <a:solidFill>
                  <a:schemeClr val="dk1"/>
                </a:solidFill>
              </a:rPr>
              <a:t>the major vulnerability known as </a:t>
            </a:r>
            <a:r>
              <a:rPr lang="en" sz="2200" b="1">
                <a:solidFill>
                  <a:schemeClr val="dk1"/>
                </a:solidFill>
              </a:rPr>
              <a:t>Heartbleed</a:t>
            </a:r>
            <a:r>
              <a:rPr lang="en" sz="2200"/>
              <a:t> as our example and target</a:t>
            </a:r>
            <a:r>
              <a:rPr lang="en" sz="2200" b="1"/>
              <a:t>. </a:t>
            </a:r>
            <a:endParaRPr sz="2200" b="1"/>
          </a:p>
        </p:txBody>
      </p:sp>
      <p:cxnSp>
        <p:nvCxnSpPr>
          <p:cNvPr id="2079" name="Google Shape;2079;p110"/>
          <p:cNvCxnSpPr/>
          <p:nvPr/>
        </p:nvCxnSpPr>
        <p:spPr>
          <a:xfrm>
            <a:off x="226050" y="17427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80" name="Google Shape;2080;p110"/>
          <p:cNvPicPr preferRelativeResize="0"/>
          <p:nvPr/>
        </p:nvPicPr>
        <p:blipFill>
          <a:blip r:embed="rId3">
            <a:alphaModFix/>
          </a:blip>
          <a:stretch>
            <a:fillRect/>
          </a:stretch>
        </p:blipFill>
        <p:spPr>
          <a:xfrm>
            <a:off x="4267381" y="81350"/>
            <a:ext cx="4301199" cy="5143499"/>
          </a:xfrm>
          <a:prstGeom prst="rect">
            <a:avLst/>
          </a:prstGeom>
          <a:noFill/>
          <a:ln>
            <a:noFill/>
          </a:ln>
        </p:spPr>
      </p:pic>
      <p:sp>
        <p:nvSpPr>
          <p:cNvPr id="2081" name="Google Shape;2081;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85"/>
        <p:cNvGrpSpPr/>
        <p:nvPr/>
      </p:nvGrpSpPr>
      <p:grpSpPr>
        <a:xfrm>
          <a:off x="0" y="0"/>
          <a:ext cx="0" cy="0"/>
          <a:chOff x="0" y="0"/>
          <a:chExt cx="0" cy="0"/>
        </a:xfrm>
      </p:grpSpPr>
      <p:pic>
        <p:nvPicPr>
          <p:cNvPr id="2086" name="Google Shape;2086;p111"/>
          <p:cNvPicPr preferRelativeResize="0"/>
          <p:nvPr/>
        </p:nvPicPr>
        <p:blipFill rotWithShape="1">
          <a:blip r:embed="rId3">
            <a:alphaModFix/>
          </a:blip>
          <a:srcRect l="12182" r="15259"/>
          <a:stretch/>
        </p:blipFill>
        <p:spPr>
          <a:xfrm>
            <a:off x="3553200" y="0"/>
            <a:ext cx="5590804" cy="5143502"/>
          </a:xfrm>
          <a:prstGeom prst="rect">
            <a:avLst/>
          </a:prstGeom>
          <a:noFill/>
          <a:ln>
            <a:noFill/>
          </a:ln>
        </p:spPr>
      </p:pic>
      <p:sp>
        <p:nvSpPr>
          <p:cNvPr id="2087" name="Google Shape;2087;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Heartbleed</a:t>
            </a:r>
            <a:endParaRPr>
              <a:solidFill>
                <a:srgbClr val="FFFFFF"/>
              </a:solidFill>
            </a:endParaRPr>
          </a:p>
        </p:txBody>
      </p:sp>
      <p:sp>
        <p:nvSpPr>
          <p:cNvPr id="2088" name="Google Shape;2088;p111"/>
          <p:cNvSpPr txBox="1">
            <a:spLocks noGrp="1"/>
          </p:cNvSpPr>
          <p:nvPr>
            <p:ph type="subTitle" idx="1"/>
          </p:nvPr>
        </p:nvSpPr>
        <p:spPr>
          <a:xfrm>
            <a:off x="0" y="1338150"/>
            <a:ext cx="3627600" cy="2551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2100">
                <a:solidFill>
                  <a:srgbClr val="FFFFFF"/>
                </a:solidFill>
              </a:rPr>
              <a:t>When discovered, Heartbleed was a major vulnerability that affected every device running OpenSSL. </a:t>
            </a:r>
            <a:endParaRPr sz="2100">
              <a:solidFill>
                <a:srgbClr val="FFFFFF"/>
              </a:solidFill>
            </a:endParaRPr>
          </a:p>
        </p:txBody>
      </p:sp>
      <p:sp>
        <p:nvSpPr>
          <p:cNvPr id="2089" name="Google Shape;2089;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a:t>
            </a:fld>
            <a:endParaRPr sz="600">
              <a:solidFill>
                <a:srgbClr val="FFFFFF"/>
              </a:solidFill>
            </a:endParaRPr>
          </a:p>
        </p:txBody>
      </p:sp>
      <p:cxnSp>
        <p:nvCxnSpPr>
          <p:cNvPr id="2090" name="Google Shape;2090;p111"/>
          <p:cNvCxnSpPr/>
          <p:nvPr/>
        </p:nvCxnSpPr>
        <p:spPr>
          <a:xfrm>
            <a:off x="274375" y="640080"/>
            <a:ext cx="3308400" cy="0"/>
          </a:xfrm>
          <a:prstGeom prst="straightConnector1">
            <a:avLst/>
          </a:prstGeom>
          <a:noFill/>
          <a:ln w="9525" cap="flat" cmpd="sng">
            <a:solidFill>
              <a:srgbClr val="FFFFFF"/>
            </a:solidFill>
            <a:prstDash val="solid"/>
            <a:round/>
            <a:headEnd type="none" w="med" len="med"/>
            <a:tailEnd type="none" w="med" len="med"/>
          </a:ln>
        </p:spPr>
      </p:cxnSp>
      <p:sp>
        <p:nvSpPr>
          <p:cNvPr id="2091" name="Google Shape;2091;p111"/>
          <p:cNvSpPr/>
          <p:nvPr/>
        </p:nvSpPr>
        <p:spPr>
          <a:xfrm>
            <a:off x="150925" y="4869700"/>
            <a:ext cx="3431700" cy="1911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95"/>
        <p:cNvGrpSpPr/>
        <p:nvPr/>
      </p:nvGrpSpPr>
      <p:grpSpPr>
        <a:xfrm>
          <a:off x="0" y="0"/>
          <a:ext cx="0" cy="0"/>
          <a:chOff x="0" y="0"/>
          <a:chExt cx="0" cy="0"/>
        </a:xfrm>
      </p:grpSpPr>
      <p:pic>
        <p:nvPicPr>
          <p:cNvPr id="2096" name="Google Shape;2096;p112"/>
          <p:cNvPicPr preferRelativeResize="0"/>
          <p:nvPr/>
        </p:nvPicPr>
        <p:blipFill>
          <a:blip r:embed="rId3">
            <a:alphaModFix/>
          </a:blip>
          <a:stretch>
            <a:fillRect/>
          </a:stretch>
        </p:blipFill>
        <p:spPr>
          <a:xfrm>
            <a:off x="-12293" y="0"/>
            <a:ext cx="9168601" cy="5157332"/>
          </a:xfrm>
          <a:prstGeom prst="rect">
            <a:avLst/>
          </a:prstGeom>
          <a:noFill/>
          <a:ln>
            <a:noFill/>
          </a:ln>
        </p:spPr>
      </p:pic>
      <p:sp>
        <p:nvSpPr>
          <p:cNvPr id="2097" name="Google Shape;2097;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Heartbleed</a:t>
            </a:r>
            <a:endParaRPr/>
          </a:p>
        </p:txBody>
      </p:sp>
      <p:sp>
        <p:nvSpPr>
          <p:cNvPr id="2098" name="Google Shape;2098;p112"/>
          <p:cNvSpPr txBox="1">
            <a:spLocks noGrp="1"/>
          </p:cNvSpPr>
          <p:nvPr>
            <p:ph type="subTitle" idx="1"/>
          </p:nvPr>
        </p:nvSpPr>
        <p:spPr>
          <a:xfrm>
            <a:off x="0" y="675975"/>
            <a:ext cx="4487400" cy="994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Heartbleed is a sensitive data exposure vulnerability that allows attackers to dump confidential information from a victim’s RAM.</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99" name="Google Shape;2099;p112"/>
          <p:cNvSpPr txBox="1">
            <a:spLocks noGrp="1"/>
          </p:cNvSpPr>
          <p:nvPr>
            <p:ph type="body" idx="3"/>
          </p:nvPr>
        </p:nvSpPr>
        <p:spPr>
          <a:xfrm>
            <a:off x="0" y="2006500"/>
            <a:ext cx="4351800" cy="11169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500"/>
              <a:t>It bypasses standard access controls and allows attackers to potentially read recently used data on the target's device, including passwords, private keys, etc.</a:t>
            </a:r>
            <a:endParaRPr sz="1500"/>
          </a:p>
        </p:txBody>
      </p:sp>
      <p:sp>
        <p:nvSpPr>
          <p:cNvPr id="2100" name="Google Shape;2100;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
        <p:nvSpPr>
          <p:cNvPr id="2101" name="Google Shape;2101;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2102" name="Google Shape;2102;p112"/>
          <p:cNvCxnSpPr/>
          <p:nvPr/>
        </p:nvCxnSpPr>
        <p:spPr>
          <a:xfrm>
            <a:off x="226050" y="670880"/>
            <a:ext cx="49149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11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108" name="Google Shape;2108;p113"/>
          <p:cNvSpPr txBox="1">
            <a:spLocks noGrp="1"/>
          </p:cNvSpPr>
          <p:nvPr>
            <p:ph type="title" idx="2"/>
          </p:nvPr>
        </p:nvSpPr>
        <p:spPr>
          <a:xfrm>
            <a:off x="273900" y="1042875"/>
            <a:ext cx="8121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Warm Up:</a:t>
            </a:r>
            <a:r>
              <a:rPr lang="en">
                <a:latin typeface="Roboto Light"/>
                <a:ea typeface="Roboto Light"/>
                <a:cs typeface="Roboto Light"/>
                <a:sym typeface="Roboto Light"/>
              </a:rPr>
              <a:t> Research Heartbleed</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research and answer questions about the Heartbleed bug, which we will exploit in upcoming activities.</a:t>
            </a:r>
            <a:endParaRPr sz="2000">
              <a:latin typeface="Roboto Light"/>
              <a:ea typeface="Roboto Light"/>
              <a:cs typeface="Roboto Light"/>
              <a:sym typeface="Roboto Light"/>
            </a:endParaRPr>
          </a:p>
        </p:txBody>
      </p:sp>
      <p:sp>
        <p:nvSpPr>
          <p:cNvPr id="2109" name="Google Shape;2109;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1137</Words>
  <Application>Microsoft Office PowerPoint</Application>
  <PresentationFormat>On-screen Show (16:9)</PresentationFormat>
  <Paragraphs>165</Paragraphs>
  <Slides>40</Slides>
  <Notes>40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Roboto Thin</vt:lpstr>
      <vt:lpstr>Roboto Medium</vt:lpstr>
      <vt:lpstr>Inconsolata</vt:lpstr>
      <vt:lpstr>Roboto Light</vt:lpstr>
      <vt:lpstr>Roboto</vt:lpstr>
      <vt:lpstr>Simple Light</vt:lpstr>
      <vt:lpstr>Simple Light</vt:lpstr>
      <vt:lpstr>Penetration Testing Day 4</vt:lpstr>
      <vt:lpstr>Class Objectives</vt:lpstr>
      <vt:lpstr>Last week, we looked at many tools and techniques for the Planning and Reconnaissance stage, covering passive and active reconnaissance.  Then we moved to the second stage, Scanning, covering vulnerability scanning.  We also began the third, Exploitation, phase in which we ran scripted exploits using SearchSploit.. </vt:lpstr>
      <vt:lpstr>Today, we will dive a bit deeper into the Exploitation stage and use Metasploit, a powerful, industry-standard tool suite with modules that perform a wide range of penetration tasks. As we learn about this tool, we will also learn of new vulnerabilities and exploits that these tools can be used against.</vt:lpstr>
      <vt:lpstr>Today</vt:lpstr>
      <vt:lpstr>Heartbleed</vt:lpstr>
      <vt:lpstr>Heartbleed</vt:lpstr>
      <vt:lpstr>15 Minutes</vt:lpstr>
      <vt:lpstr>PowerPoint Presentation</vt:lpstr>
      <vt:lpstr>Heartbleed and SearchSploit</vt:lpstr>
      <vt:lpstr>Heartbleed Explained</vt:lpstr>
      <vt:lpstr>Heartbleed Explained</vt:lpstr>
      <vt:lpstr>Heartbleed Explained</vt:lpstr>
      <vt:lpstr>Now we will demonstrate how to scan for more vulnerabilities.</vt:lpstr>
      <vt:lpstr>Heartbleed Demo</vt:lpstr>
      <vt:lpstr>Heartbleed</vt:lpstr>
      <vt:lpstr>20 Minutes</vt:lpstr>
      <vt:lpstr>PowerPoint Presentation</vt:lpstr>
      <vt:lpstr>PowerPoint Presentation</vt:lpstr>
      <vt:lpstr>Introduction to Metasploit</vt:lpstr>
      <vt:lpstr>When we know more  about a vulnerability,  we can identify specific corresponding exploits  and prepare and test  the exploit payload.</vt:lpstr>
      <vt:lpstr>Not all exploits for a vulnerability will work equally well, and some won’t work at all. Expect many exploitation attempts to fail. Trial and error  is part of the job!</vt:lpstr>
      <vt:lpstr>Metasploit</vt:lpstr>
      <vt:lpstr>MSFconsole</vt:lpstr>
      <vt:lpstr>PowerPoint Presentation</vt:lpstr>
      <vt:lpstr>PowerPoint Presentation</vt:lpstr>
      <vt:lpstr>PowerPoint Presentation</vt:lpstr>
      <vt:lpstr>PowerPoint Presentation</vt:lpstr>
      <vt:lpstr>Metasploit Demo</vt:lpstr>
      <vt:lpstr>Metasploit</vt:lpstr>
      <vt:lpstr>25 Minutes</vt:lpstr>
      <vt:lpstr>PowerPoint Presentation</vt:lpstr>
      <vt:lpstr>Metasploit and Heartbleed</vt:lpstr>
      <vt:lpstr>Now that we’re familiar with Metasploit, we will use it to exploit other vulnerabilities.</vt:lpstr>
      <vt:lpstr>Heartbleed, Metasploit, and MSFconsole</vt:lpstr>
      <vt:lpstr>15 Minutes</vt:lpstr>
      <vt:lpstr>PowerPoint Presentation</vt:lpstr>
      <vt:lpstr>  </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Penetration Testing Day 4</dc:title>
  <cp:lastModifiedBy>Dan Schmidt</cp:lastModifiedBy>
  <cp:revision>1</cp:revision>
  <dcterms:modified xsi:type="dcterms:W3CDTF">2021-04-12T15:05:36Z</dcterms:modified>
</cp:coreProperties>
</file>